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7.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8.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9.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10.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11.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1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4.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1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16.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17.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18.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2" r:id="rId4"/>
    <p:sldMasterId id="2147483941" r:id="rId5"/>
    <p:sldMasterId id="2147483943" r:id="rId6"/>
    <p:sldMasterId id="2147483799" r:id="rId7"/>
    <p:sldMasterId id="2147483974" r:id="rId8"/>
    <p:sldMasterId id="2147483960" r:id="rId9"/>
    <p:sldMasterId id="2147483831" r:id="rId10"/>
    <p:sldMasterId id="2147483979"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 id="2147483648" r:id="rId22"/>
  </p:sldMasterIdLst>
  <p:notesMasterIdLst>
    <p:notesMasterId r:id="rId54"/>
  </p:notesMasterIdLst>
  <p:handoutMasterIdLst>
    <p:handoutMasterId r:id="rId55"/>
  </p:handoutMasterIdLst>
  <p:sldIdLst>
    <p:sldId id="299" r:id="rId23"/>
    <p:sldId id="301" r:id="rId24"/>
    <p:sldId id="302" r:id="rId25"/>
    <p:sldId id="303" r:id="rId26"/>
    <p:sldId id="304" r:id="rId27"/>
    <p:sldId id="305" r:id="rId28"/>
    <p:sldId id="306" r:id="rId29"/>
    <p:sldId id="307" r:id="rId30"/>
    <p:sldId id="308" r:id="rId31"/>
    <p:sldId id="309" r:id="rId32"/>
    <p:sldId id="310" r:id="rId33"/>
    <p:sldId id="311" r:id="rId34"/>
    <p:sldId id="313" r:id="rId35"/>
    <p:sldId id="314" r:id="rId36"/>
    <p:sldId id="330" r:id="rId37"/>
    <p:sldId id="315" r:id="rId38"/>
    <p:sldId id="316" r:id="rId39"/>
    <p:sldId id="317" r:id="rId40"/>
    <p:sldId id="318" r:id="rId41"/>
    <p:sldId id="319" r:id="rId42"/>
    <p:sldId id="320" r:id="rId43"/>
    <p:sldId id="321" r:id="rId44"/>
    <p:sldId id="322" r:id="rId45"/>
    <p:sldId id="323" r:id="rId46"/>
    <p:sldId id="324" r:id="rId47"/>
    <p:sldId id="325" r:id="rId48"/>
    <p:sldId id="331" r:id="rId49"/>
    <p:sldId id="326" r:id="rId50"/>
    <p:sldId id="327" r:id="rId51"/>
    <p:sldId id="328" r:id="rId52"/>
    <p:sldId id="329" r:id="rId53"/>
  </p:sldIdLst>
  <p:sldSz cx="12192000" cy="6858000"/>
  <p:notesSz cx="6858000" cy="9144000"/>
  <p:embeddedFontLst>
    <p:embeddedFont>
      <p:font typeface="Consolas" panose="020B0609020204030204" pitchFamily="49" charset="0"/>
      <p:regular r:id="rId56"/>
      <p:bold r:id="rId57"/>
      <p:italic r:id="rId58"/>
      <p:boldItalic r:id="rId59"/>
    </p:embeddedFont>
    <p:embeddedFont>
      <p:font typeface="Figtree" panose="020B0604020202020204" charset="0"/>
      <p:regular r:id="rId60"/>
      <p:bold r:id="rId61"/>
      <p:italic r:id="rId62"/>
      <p:boldItalic r:id="rId63"/>
    </p:embeddedFont>
    <p:embeddedFont>
      <p:font typeface="Figtree Light" panose="020B0604020202020204" charset="0"/>
      <p:regular r:id="rId64"/>
      <p:italic r:id="rId65"/>
    </p:embeddedFont>
    <p:embeddedFont>
      <p:font typeface="Montserrat" pitchFamily="2" charset="0"/>
      <p:regular r:id="rId66"/>
      <p:bold r:id="rId67"/>
      <p:italic r:id="rId68"/>
      <p:boldItalic r:id="rId69"/>
    </p:embeddedFont>
    <p:embeddedFont>
      <p:font typeface="Montserrat Black" pitchFamily="2" charset="0"/>
      <p:bold r:id="rId70"/>
      <p:boldItalic r:id="rId7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3EC420FF-67B5-2B43-B8B0-31C326A878BA}">
          <p14:sldIdLst/>
        </p14:section>
        <p14:section name="Master" id="{86F55D6F-F04C-C141-A3B2-B81D9F14C13E}">
          <p14:sldIdLst/>
        </p14:section>
        <p14:section name="Cover slides" id="{A8F06CE1-BECE-433A-A682-4C071F90D966}">
          <p14:sldIdLst/>
        </p14:section>
        <p14:section name="Introduction" id="{D71C3838-11FC-3F44-90EC-9E7C8FE30A48}">
          <p14:sldIdLst/>
        </p14:section>
        <p14:section name="Content Slides" id="{05C53EB9-C633-4D6D-B3BC-F573E1DB951E}">
          <p14:sldIdLst>
            <p14:sldId id="299"/>
            <p14:sldId id="301"/>
            <p14:sldId id="302"/>
            <p14:sldId id="303"/>
            <p14:sldId id="304"/>
            <p14:sldId id="305"/>
            <p14:sldId id="306"/>
            <p14:sldId id="307"/>
            <p14:sldId id="308"/>
            <p14:sldId id="309"/>
            <p14:sldId id="310"/>
            <p14:sldId id="311"/>
            <p14:sldId id="313"/>
            <p14:sldId id="314"/>
            <p14:sldId id="330"/>
            <p14:sldId id="315"/>
            <p14:sldId id="316"/>
            <p14:sldId id="317"/>
            <p14:sldId id="318"/>
            <p14:sldId id="319"/>
            <p14:sldId id="320"/>
            <p14:sldId id="321"/>
            <p14:sldId id="322"/>
            <p14:sldId id="323"/>
            <p14:sldId id="324"/>
            <p14:sldId id="325"/>
            <p14:sldId id="331"/>
            <p14:sldId id="326"/>
            <p14:sldId id="327"/>
            <p14:sldId id="328"/>
            <p14:sldId id="32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C57"/>
    <a:srgbClr val="000000"/>
    <a:srgbClr val="0D0D0D"/>
    <a:srgbClr val="5F5F5F"/>
    <a:srgbClr val="333333"/>
    <a:srgbClr val="575757"/>
    <a:srgbClr val="161616"/>
    <a:srgbClr val="FEBDC0"/>
    <a:srgbClr val="FEDEC3"/>
    <a:srgbClr val="ACE2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0DF8CE-0B39-C45A-424C-2E09E3B3C77F}" v="4" dt="2025-04-01T14:32:55.971"/>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65"/>
    <p:restoredTop sz="73136" autoAdjust="0"/>
  </p:normalViewPr>
  <p:slideViewPr>
    <p:cSldViewPr snapToGrid="0">
      <p:cViewPr>
        <p:scale>
          <a:sx n="75" d="100"/>
          <a:sy n="75" d="100"/>
        </p:scale>
        <p:origin x="562" y="-1286"/>
      </p:cViewPr>
      <p:guideLst/>
    </p:cSldViewPr>
  </p:slideViewPr>
  <p:outlineViewPr>
    <p:cViewPr>
      <p:scale>
        <a:sx n="33" d="100"/>
        <a:sy n="33" d="100"/>
      </p:scale>
      <p:origin x="0" y="-15912"/>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Lst>
  </p:outlineViewPr>
  <p:notesTextViewPr>
    <p:cViewPr>
      <p:scale>
        <a:sx n="1" d="1"/>
        <a:sy n="1" d="1"/>
      </p:scale>
      <p:origin x="0" y="0"/>
    </p:cViewPr>
  </p:notesTextViewPr>
  <p:notesViewPr>
    <p:cSldViewPr snapToGrid="0">
      <p:cViewPr>
        <p:scale>
          <a:sx n="125" d="100"/>
          <a:sy n="125" d="100"/>
        </p:scale>
        <p:origin x="1181" y="-1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4.xml"/><Relationship Id="rId21" Type="http://schemas.openxmlformats.org/officeDocument/2006/relationships/slideMaster" Target="slideMasters/slideMaster18.xml"/><Relationship Id="rId42" Type="http://schemas.openxmlformats.org/officeDocument/2006/relationships/slide" Target="slides/slide20.xml"/><Relationship Id="rId47" Type="http://schemas.openxmlformats.org/officeDocument/2006/relationships/slide" Target="slides/slide25.xml"/><Relationship Id="rId63" Type="http://schemas.openxmlformats.org/officeDocument/2006/relationships/font" Target="fonts/font8.fntdata"/><Relationship Id="rId68" Type="http://schemas.openxmlformats.org/officeDocument/2006/relationships/font" Target="fonts/font13.fntdata"/><Relationship Id="rId16" Type="http://schemas.openxmlformats.org/officeDocument/2006/relationships/slideMaster" Target="slideMasters/slideMaster13.xml"/><Relationship Id="rId11" Type="http://schemas.openxmlformats.org/officeDocument/2006/relationships/slideMaster" Target="slideMasters/slideMaster8.xml"/><Relationship Id="rId24" Type="http://schemas.openxmlformats.org/officeDocument/2006/relationships/slide" Target="slides/slide2.xml"/><Relationship Id="rId32" Type="http://schemas.openxmlformats.org/officeDocument/2006/relationships/slide" Target="slides/slide10.xml"/><Relationship Id="rId37" Type="http://schemas.openxmlformats.org/officeDocument/2006/relationships/slide" Target="slides/slide15.xml"/><Relationship Id="rId40" Type="http://schemas.openxmlformats.org/officeDocument/2006/relationships/slide" Target="slides/slide18.xml"/><Relationship Id="rId45" Type="http://schemas.openxmlformats.org/officeDocument/2006/relationships/slide" Target="slides/slide23.xml"/><Relationship Id="rId53" Type="http://schemas.openxmlformats.org/officeDocument/2006/relationships/slide" Target="slides/slide31.xml"/><Relationship Id="rId58" Type="http://schemas.openxmlformats.org/officeDocument/2006/relationships/font" Target="fonts/font3.fntdata"/><Relationship Id="rId66" Type="http://schemas.openxmlformats.org/officeDocument/2006/relationships/font" Target="fonts/font11.fntdata"/><Relationship Id="rId74"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font" Target="fonts/font6.fntdata"/><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5.xml"/><Relationship Id="rId30" Type="http://schemas.openxmlformats.org/officeDocument/2006/relationships/slide" Target="slides/slide8.xml"/><Relationship Id="rId35" Type="http://schemas.openxmlformats.org/officeDocument/2006/relationships/slide" Target="slides/slide13.xml"/><Relationship Id="rId43" Type="http://schemas.openxmlformats.org/officeDocument/2006/relationships/slide" Target="slides/slide21.xml"/><Relationship Id="rId48" Type="http://schemas.openxmlformats.org/officeDocument/2006/relationships/slide" Target="slides/slide26.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microsoft.com/office/2018/10/relationships/authors" Target="authors.xml"/><Relationship Id="rId8" Type="http://schemas.openxmlformats.org/officeDocument/2006/relationships/slideMaster" Target="slideMasters/slideMaster5.xml"/><Relationship Id="rId51" Type="http://schemas.openxmlformats.org/officeDocument/2006/relationships/slide" Target="slides/slide29.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3.xml"/><Relationship Id="rId33" Type="http://schemas.openxmlformats.org/officeDocument/2006/relationships/slide" Target="slides/slide11.xml"/><Relationship Id="rId38" Type="http://schemas.openxmlformats.org/officeDocument/2006/relationships/slide" Target="slides/slide16.xml"/><Relationship Id="rId46" Type="http://schemas.openxmlformats.org/officeDocument/2006/relationships/slide" Target="slides/slide24.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Master" Target="slideMasters/slideMaster17.xml"/><Relationship Id="rId41" Type="http://schemas.openxmlformats.org/officeDocument/2006/relationships/slide" Target="slides/slide19.xml"/><Relationship Id="rId54" Type="http://schemas.openxmlformats.org/officeDocument/2006/relationships/notesMaster" Target="notesMasters/notesMaster1.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1.xml"/><Relationship Id="rId28" Type="http://schemas.openxmlformats.org/officeDocument/2006/relationships/slide" Target="slides/slide6.xml"/><Relationship Id="rId36" Type="http://schemas.openxmlformats.org/officeDocument/2006/relationships/slide" Target="slides/slide14.xml"/><Relationship Id="rId49" Type="http://schemas.openxmlformats.org/officeDocument/2006/relationships/slide" Target="slides/slide27.xml"/><Relationship Id="rId57" Type="http://schemas.openxmlformats.org/officeDocument/2006/relationships/font" Target="fonts/font2.fntdata"/><Relationship Id="rId10" Type="http://schemas.openxmlformats.org/officeDocument/2006/relationships/slideMaster" Target="slideMasters/slideMaster7.xml"/><Relationship Id="rId31" Type="http://schemas.openxmlformats.org/officeDocument/2006/relationships/slide" Target="slides/slide9.xml"/><Relationship Id="rId44" Type="http://schemas.openxmlformats.org/officeDocument/2006/relationships/slide" Target="slides/slide22.xml"/><Relationship Id="rId52" Type="http://schemas.openxmlformats.org/officeDocument/2006/relationships/slide" Target="slides/slide30.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7.xml"/><Relationship Id="rId34" Type="http://schemas.openxmlformats.org/officeDocument/2006/relationships/slide" Target="slides/slide12.xml"/><Relationship Id="rId50" Type="http://schemas.openxmlformats.org/officeDocument/2006/relationships/slide" Target="slides/slide28.xml"/><Relationship Id="rId55" Type="http://schemas.openxmlformats.org/officeDocument/2006/relationships/handoutMaster" Target="handoutMasters/handoutMaster1.xml"/><Relationship Id="rId76" Type="http://schemas.microsoft.com/office/2015/10/relationships/revisionInfo" Target="revisionInfo.xml"/><Relationship Id="rId7" Type="http://schemas.openxmlformats.org/officeDocument/2006/relationships/slideMaster" Target="slideMasters/slideMaster4.xml"/><Relationship Id="rId71" Type="http://schemas.openxmlformats.org/officeDocument/2006/relationships/font" Target="fonts/font16.fntdata"/><Relationship Id="rId2" Type="http://schemas.openxmlformats.org/officeDocument/2006/relationships/customXml" Target="../customXml/item2.xml"/><Relationship Id="rId29" Type="http://schemas.openxmlformats.org/officeDocument/2006/relationships/slide" Target="slides/slide7.xml"/></Relationships>
</file>

<file path=ppt/_rels/viewProps.xml.rels><?xml version="1.0" encoding="UTF-8" standalone="yes"?>
<Relationships xmlns="http://schemas.openxmlformats.org/package/2006/relationships"><Relationship Id="rId8" Type="http://schemas.openxmlformats.org/officeDocument/2006/relationships/slide" Target="slides/slide10.xml"/><Relationship Id="rId13" Type="http://schemas.openxmlformats.org/officeDocument/2006/relationships/slide" Target="slides/slide15.xml"/><Relationship Id="rId18" Type="http://schemas.openxmlformats.org/officeDocument/2006/relationships/slide" Target="slides/slide21.xml"/><Relationship Id="rId26" Type="http://schemas.openxmlformats.org/officeDocument/2006/relationships/slide" Target="slides/slide29.xml"/><Relationship Id="rId3" Type="http://schemas.openxmlformats.org/officeDocument/2006/relationships/slide" Target="slides/slide4.xml"/><Relationship Id="rId21" Type="http://schemas.openxmlformats.org/officeDocument/2006/relationships/slide" Target="slides/slide24.xml"/><Relationship Id="rId7" Type="http://schemas.openxmlformats.org/officeDocument/2006/relationships/slide" Target="slides/slide8.xml"/><Relationship Id="rId12" Type="http://schemas.openxmlformats.org/officeDocument/2006/relationships/slide" Target="slides/slide14.xml"/><Relationship Id="rId17" Type="http://schemas.openxmlformats.org/officeDocument/2006/relationships/slide" Target="slides/slide20.xml"/><Relationship Id="rId25" Type="http://schemas.openxmlformats.org/officeDocument/2006/relationships/slide" Target="slides/slide28.xml"/><Relationship Id="rId2" Type="http://schemas.openxmlformats.org/officeDocument/2006/relationships/slide" Target="slides/slide3.xml"/><Relationship Id="rId16" Type="http://schemas.openxmlformats.org/officeDocument/2006/relationships/slide" Target="slides/slide18.xml"/><Relationship Id="rId20" Type="http://schemas.openxmlformats.org/officeDocument/2006/relationships/slide" Target="slides/slide23.xml"/><Relationship Id="rId1" Type="http://schemas.openxmlformats.org/officeDocument/2006/relationships/slide" Target="slides/slide2.xml"/><Relationship Id="rId6" Type="http://schemas.openxmlformats.org/officeDocument/2006/relationships/slide" Target="slides/slide7.xml"/><Relationship Id="rId11" Type="http://schemas.openxmlformats.org/officeDocument/2006/relationships/slide" Target="slides/slide13.xml"/><Relationship Id="rId24" Type="http://schemas.openxmlformats.org/officeDocument/2006/relationships/slide" Target="slides/slide27.xml"/><Relationship Id="rId5" Type="http://schemas.openxmlformats.org/officeDocument/2006/relationships/slide" Target="slides/slide6.xml"/><Relationship Id="rId15" Type="http://schemas.openxmlformats.org/officeDocument/2006/relationships/slide" Target="slides/slide17.xml"/><Relationship Id="rId23" Type="http://schemas.openxmlformats.org/officeDocument/2006/relationships/slide" Target="slides/slide26.xml"/><Relationship Id="rId28" Type="http://schemas.openxmlformats.org/officeDocument/2006/relationships/slide" Target="slides/slide31.xml"/><Relationship Id="rId10" Type="http://schemas.openxmlformats.org/officeDocument/2006/relationships/slide" Target="slides/slide12.xml"/><Relationship Id="rId19" Type="http://schemas.openxmlformats.org/officeDocument/2006/relationships/slide" Target="slides/slide22.xml"/><Relationship Id="rId4" Type="http://schemas.openxmlformats.org/officeDocument/2006/relationships/slide" Target="slides/slide5.xml"/><Relationship Id="rId9" Type="http://schemas.openxmlformats.org/officeDocument/2006/relationships/slide" Target="slides/slide11.xml"/><Relationship Id="rId14" Type="http://schemas.openxmlformats.org/officeDocument/2006/relationships/slide" Target="slides/slide16.xml"/><Relationship Id="rId22" Type="http://schemas.openxmlformats.org/officeDocument/2006/relationships/slide" Target="slides/slide25.xml"/><Relationship Id="rId27" Type="http://schemas.openxmlformats.org/officeDocument/2006/relationships/slide" Target="slides/slide3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4001010-5018-3D3C-F75A-C9382986DF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0D348306-4297-B984-0E2B-9A5B1F9DCC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E174C7-A8E2-4557-92FA-12B8230C467B}" type="datetimeFigureOut">
              <a:rPr lang="en-GB" smtClean="0"/>
              <a:t>06/11/2025</a:t>
            </a:fld>
            <a:endParaRPr lang="en-GB"/>
          </a:p>
        </p:txBody>
      </p:sp>
      <p:sp>
        <p:nvSpPr>
          <p:cNvPr id="4" name="Footer Placeholder 3">
            <a:extLst>
              <a:ext uri="{FF2B5EF4-FFF2-40B4-BE49-F238E27FC236}">
                <a16:creationId xmlns:a16="http://schemas.microsoft.com/office/drawing/2014/main" id="{8B95E848-799D-2AE2-D2C8-4DB237CA9E4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AF196393-2A32-320B-C479-57F633CAA3A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3592BF-4E91-4829-84C6-17D0EDD7297F}" type="slidenum">
              <a:rPr lang="en-GB" smtClean="0"/>
              <a:t>‹#›</a:t>
            </a:fld>
            <a:endParaRPr lang="en-GB"/>
          </a:p>
        </p:txBody>
      </p:sp>
    </p:spTree>
    <p:extLst>
      <p:ext uri="{BB962C8B-B14F-4D97-AF65-F5344CB8AC3E}">
        <p14:creationId xmlns:p14="http://schemas.microsoft.com/office/powerpoint/2010/main" val="13936089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06/11/2025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1</a:t>
            </a:fld>
            <a:endParaRPr lang="en-GB"/>
          </a:p>
        </p:txBody>
      </p:sp>
    </p:spTree>
    <p:extLst>
      <p:ext uri="{BB962C8B-B14F-4D97-AF65-F5344CB8AC3E}">
        <p14:creationId xmlns:p14="http://schemas.microsoft.com/office/powerpoint/2010/main" val="719182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p:cNvSpPr>
            <a:spLocks noGrp="1" noRot="1" noChangeAspect="1" noChangeArrowheads="1" noTextEdit="1"/>
          </p:cNvSpPr>
          <p:nvPr>
            <p:ph type="sldImg"/>
          </p:nvPr>
        </p:nvSpPr>
        <p:spPr>
          <a:ln/>
        </p:spPr>
      </p:sp>
      <p:sp>
        <p:nvSpPr>
          <p:cNvPr id="3175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This slide introduces the </a:t>
            </a:r>
            <a:r>
              <a:rPr lang="en-GB" b="1" dirty="0"/>
              <a:t>simplest way</a:t>
            </a:r>
            <a:r>
              <a:rPr lang="en-GB" dirty="0"/>
              <a:t> to run another program using subprocess.run(), which is functionally similar to os.system() but offers </a:t>
            </a:r>
            <a:r>
              <a:rPr lang="en-GB" b="1" dirty="0"/>
              <a:t>more flexibility and security</a:t>
            </a:r>
            <a:r>
              <a:rPr lang="en-GB" dirty="0"/>
              <a:t>. Typically, the command is passed as a </a:t>
            </a:r>
            <a:r>
              <a:rPr lang="en-GB" b="1" dirty="0"/>
              <a:t>single argument</a:t>
            </a:r>
            <a:r>
              <a:rPr lang="en-GB" dirty="0"/>
              <a:t>, often in the form of a string or a list.</a:t>
            </a:r>
          </a:p>
          <a:p>
            <a:r>
              <a:rPr lang="en-GB" dirty="0"/>
              <a:t>The </a:t>
            </a:r>
            <a:r>
              <a:rPr lang="en-GB" b="1" dirty="0"/>
              <a:t>first parameter</a:t>
            </a:r>
            <a:r>
              <a:rPr lang="en-GB" dirty="0"/>
              <a:t> to subprocess.run() can be </a:t>
            </a:r>
            <a:r>
              <a:rPr lang="en-GB" b="1" dirty="0"/>
              <a:t>either a string or a list</a:t>
            </a:r>
            <a:r>
              <a:rPr lang="en-GB" dirty="0"/>
              <a:t>. If using a string, ensure that </a:t>
            </a:r>
            <a:r>
              <a:rPr lang="en-GB" b="1" dirty="0"/>
              <a:t>each command component is separated by a space</a:t>
            </a:r>
            <a:r>
              <a:rPr lang="en-GB" dirty="0"/>
              <a:t>. For example, the following can be used to run a Python script:</a:t>
            </a:r>
          </a:p>
          <a:p>
            <a:pPr lvl="1"/>
            <a:r>
              <a:rPr lang="en-GB" dirty="0" err="1">
                <a:latin typeface="Consolas" panose="020B0609020204030204" pitchFamily="49" charset="0"/>
                <a:cs typeface="Courier New" pitchFamily="49" charset="0"/>
              </a:rPr>
              <a:t>cmd</a:t>
            </a:r>
            <a:r>
              <a:rPr lang="en-GB" dirty="0">
                <a:latin typeface="Consolas" panose="020B0609020204030204" pitchFamily="49" charset="0"/>
                <a:cs typeface="Courier New" pitchFamily="49" charset="0"/>
              </a:rPr>
              <a:t> = sys.executable + ' hello.py '</a:t>
            </a:r>
          </a:p>
          <a:p>
            <a:pPr lvl="1"/>
            <a:r>
              <a:rPr lang="en-GB" dirty="0">
                <a:latin typeface="Consolas" panose="020B0609020204030204" pitchFamily="49" charset="0"/>
                <a:cs typeface="Courier New" pitchFamily="49" charset="0"/>
              </a:rPr>
              <a:t>proc = subprocess.run(cmd) </a:t>
            </a:r>
          </a:p>
          <a:p>
            <a:r>
              <a:rPr lang="en-GB" dirty="0"/>
              <a:t>Unlike os.system(), subprocess.run() does </a:t>
            </a:r>
            <a:r>
              <a:rPr lang="en-GB" b="1" dirty="0"/>
              <a:t>not</a:t>
            </a:r>
            <a:r>
              <a:rPr lang="en-GB" dirty="0"/>
              <a:t> use a surrogate shell </a:t>
            </a:r>
            <a:r>
              <a:rPr lang="en-GB" b="1" dirty="0"/>
              <a:t>by default</a:t>
            </a:r>
            <a:r>
              <a:rPr lang="en-GB" dirty="0"/>
              <a:t>, unless explicitly requested via Popen parameters. If </a:t>
            </a:r>
            <a:r>
              <a:rPr lang="en-GB" b="1" dirty="0"/>
              <a:t>shell features</a:t>
            </a:r>
            <a:r>
              <a:rPr lang="en-GB" dirty="0"/>
              <a:t> like wildcard expansion (</a:t>
            </a:r>
            <a:r>
              <a:rPr lang="en-GB" b="1" dirty="0"/>
              <a:t>globbing</a:t>
            </a:r>
            <a:r>
              <a:rPr lang="en-GB" dirty="0"/>
              <a:t>) are required, a shell is necessary—but in Python, it's often better to use the </a:t>
            </a:r>
            <a:r>
              <a:rPr lang="en-GB" b="1" dirty="0"/>
              <a:t>glob module</a:t>
            </a:r>
            <a:r>
              <a:rPr lang="en-GB" dirty="0"/>
              <a:t> instead.</a:t>
            </a:r>
          </a:p>
          <a:p>
            <a:r>
              <a:rPr lang="en-GB" dirty="0"/>
              <a:t>Windows users are accustomed to clicking a file and expecting it to launch the correct program. However, </a:t>
            </a:r>
            <a:r>
              <a:rPr lang="en-GB" b="1" dirty="0"/>
              <a:t>file association is not handled by the operating system </a:t>
            </a:r>
            <a:r>
              <a:rPr lang="en-GB" dirty="0"/>
              <a:t>- it is managed by the application launching it (e.g., Windows Explorer or cmd.exe). Since subprocess.run() does not handle file associations, you must:</a:t>
            </a:r>
          </a:p>
          <a:p>
            <a:pPr lvl="1">
              <a:buFont typeface="+mj-lt"/>
              <a:buAutoNum type="arabicPeriod"/>
            </a:pPr>
            <a:r>
              <a:rPr lang="en-GB" b="1" dirty="0"/>
              <a:t> Provide the full program name yourself</a:t>
            </a:r>
            <a:r>
              <a:rPr lang="en-GB" dirty="0"/>
              <a:t> (which is more efficient), or</a:t>
            </a:r>
          </a:p>
          <a:p>
            <a:pPr lvl="1">
              <a:buFont typeface="+mj-lt"/>
              <a:buAutoNum type="arabicPeriod"/>
            </a:pPr>
            <a:r>
              <a:rPr lang="en-GB" b="1" dirty="0"/>
              <a:t> Use a shell to handle file association automatically.</a:t>
            </a:r>
            <a:endParaRPr lang="en-GB" dirty="0"/>
          </a:p>
          <a:p>
            <a:r>
              <a:rPr lang="en-GB" dirty="0"/>
              <a:t>For </a:t>
            </a:r>
            <a:r>
              <a:rPr lang="en-GB" b="1" dirty="0"/>
              <a:t>Python programs</a:t>
            </a:r>
            <a:r>
              <a:rPr lang="en-GB" dirty="0"/>
              <a:t>, the interpreter's full path is available in sys.executable. If you need file association on Windows, consider using </a:t>
            </a:r>
            <a:r>
              <a:rPr lang="en-GB" b="1" dirty="0"/>
              <a:t>os.startfile()</a:t>
            </a:r>
            <a:r>
              <a:rPr lang="en-GB" dirty="0"/>
              <a:t> instead.</a:t>
            </a:r>
          </a:p>
        </p:txBody>
      </p:sp>
    </p:spTree>
    <p:extLst>
      <p:ext uri="{BB962C8B-B14F-4D97-AF65-F5344CB8AC3E}">
        <p14:creationId xmlns:p14="http://schemas.microsoft.com/office/powerpoint/2010/main" val="48088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Rectangle 2"/>
          <p:cNvSpPr>
            <a:spLocks noGrp="1" noRot="1" noChangeAspect="1" noChangeArrowheads="1" noTextEdit="1"/>
          </p:cNvSpPr>
          <p:nvPr>
            <p:ph type="sldImg"/>
          </p:nvPr>
        </p:nvSpPr>
        <p:spPr>
          <a:ln/>
        </p:spPr>
      </p:sp>
      <p:sp>
        <p:nvSpPr>
          <p:cNvPr id="3277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Capturing the </a:t>
            </a:r>
            <a:r>
              <a:rPr lang="en-GB" b="1" dirty="0"/>
              <a:t>stdout</a:t>
            </a:r>
            <a:r>
              <a:rPr lang="en-GB" dirty="0"/>
              <a:t> (standard output) from a child process using subprocess.run() is similar to using </a:t>
            </a:r>
            <a:r>
              <a:rPr lang="en-GB" b="1" dirty="0"/>
              <a:t>backticks ` ` </a:t>
            </a:r>
            <a:r>
              <a:rPr lang="en-GB" b="0" dirty="0"/>
              <a:t>or</a:t>
            </a:r>
            <a:r>
              <a:rPr lang="en-GB" b="1" dirty="0"/>
              <a:t> $(command) </a:t>
            </a:r>
            <a:r>
              <a:rPr lang="en-GB" b="0" dirty="0"/>
              <a:t>substitution in UNIX/Linux shells</a:t>
            </a:r>
            <a:r>
              <a:rPr lang="en-GB" dirty="0"/>
              <a:t>. This method allows you to retrieve the </a:t>
            </a:r>
            <a:r>
              <a:rPr lang="en-GB" b="0" dirty="0"/>
              <a:t>output directly into Python</a:t>
            </a:r>
            <a:r>
              <a:rPr lang="en-GB" dirty="0"/>
              <a:t>.</a:t>
            </a:r>
          </a:p>
          <a:p>
            <a:endParaRPr lang="en-GB" dirty="0"/>
          </a:p>
          <a:p>
            <a:r>
              <a:rPr lang="en-GB" dirty="0"/>
              <a:t>However, it is best suited for </a:t>
            </a:r>
            <a:r>
              <a:rPr lang="en-GB" b="1" dirty="0"/>
              <a:t>small amounts of data</a:t>
            </a:r>
            <a:r>
              <a:rPr lang="en-GB" dirty="0"/>
              <a:t> since the entire output is </a:t>
            </a:r>
            <a:r>
              <a:rPr lang="en-GB" b="1" dirty="0"/>
              <a:t>stored in memory</a:t>
            </a:r>
            <a:r>
              <a:rPr lang="en-GB" dirty="0"/>
              <a:t> before further processing can continue.</a:t>
            </a:r>
          </a:p>
          <a:p>
            <a:endParaRPr lang="en-GB" dirty="0"/>
          </a:p>
          <a:p>
            <a:r>
              <a:rPr lang="en-GB" dirty="0"/>
              <a:t>The </a:t>
            </a:r>
            <a:r>
              <a:rPr lang="en-GB" b="1" dirty="0"/>
              <a:t>CompletedProcess</a:t>
            </a:r>
            <a:r>
              <a:rPr lang="en-GB" dirty="0"/>
              <a:t> object returned by subprocess.run() includes the output from </a:t>
            </a:r>
            <a:r>
              <a:rPr lang="en-GB" b="0" dirty="0"/>
              <a:t>both</a:t>
            </a:r>
            <a:r>
              <a:rPr lang="en-GB" b="1" dirty="0"/>
              <a:t> stdout </a:t>
            </a:r>
            <a:r>
              <a:rPr lang="en-GB" b="0" dirty="0"/>
              <a:t>and</a:t>
            </a:r>
            <a:r>
              <a:rPr lang="en-GB" b="1" dirty="0"/>
              <a:t> stderr</a:t>
            </a:r>
            <a:r>
              <a:rPr lang="en-GB" dirty="0"/>
              <a:t>, but </a:t>
            </a:r>
            <a:r>
              <a:rPr lang="en-GB" b="1" dirty="0"/>
              <a:t>only</a:t>
            </a:r>
            <a:r>
              <a:rPr lang="en-GB" dirty="0"/>
              <a:t> if the process is executed with PIPE for these streams.</a:t>
            </a:r>
          </a:p>
          <a:p>
            <a:endParaRPr lang="en-GB" dirty="0"/>
          </a:p>
          <a:p>
            <a:r>
              <a:rPr lang="en-GB" dirty="0"/>
              <a:t>Both </a:t>
            </a:r>
            <a:r>
              <a:rPr lang="en-GB" b="1" dirty="0"/>
              <a:t>stdout and stderr</a:t>
            </a:r>
            <a:r>
              <a:rPr lang="en-GB" dirty="0"/>
              <a:t> are captured as </a:t>
            </a:r>
            <a:r>
              <a:rPr lang="en-GB" b="1" dirty="0"/>
              <a:t>byte streams</a:t>
            </a:r>
            <a:r>
              <a:rPr lang="en-GB" dirty="0"/>
              <a:t> rather than strings. If you need to manipulate the output as text, you may need to </a:t>
            </a:r>
            <a:r>
              <a:rPr lang="en-GB" b="1" dirty="0"/>
              <a:t>decode</a:t>
            </a:r>
            <a:r>
              <a:rPr lang="en-GB" dirty="0"/>
              <a:t> it. Alternatively, use </a:t>
            </a:r>
            <a:r>
              <a:rPr lang="en-GB" b="1" dirty="0"/>
              <a:t>text=True</a:t>
            </a:r>
            <a:r>
              <a:rPr lang="en-GB" dirty="0"/>
              <a:t> to return strings instead of bytes.</a:t>
            </a:r>
          </a:p>
        </p:txBody>
      </p:sp>
    </p:spTree>
    <p:extLst>
      <p:ext uri="{BB962C8B-B14F-4D97-AF65-F5344CB8AC3E}">
        <p14:creationId xmlns:p14="http://schemas.microsoft.com/office/powerpoint/2010/main" val="31712192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2"/>
          <p:cNvSpPr>
            <a:spLocks noGrp="1" noRot="1" noChangeAspect="1" noChangeArrowheads="1" noTextEdit="1"/>
          </p:cNvSpPr>
          <p:nvPr>
            <p:ph type="sldImg"/>
          </p:nvPr>
        </p:nvSpPr>
        <p:spPr>
          <a:ln/>
        </p:spPr>
      </p:sp>
      <p:sp>
        <p:nvSpPr>
          <p:cNvPr id="3379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buNone/>
            </a:pPr>
            <a:r>
              <a:rPr lang="en-GB" dirty="0"/>
              <a:t>Passing data through </a:t>
            </a:r>
            <a:r>
              <a:rPr lang="en-GB" b="1" dirty="0"/>
              <a:t>stdin</a:t>
            </a:r>
            <a:r>
              <a:rPr lang="en-GB" dirty="0"/>
              <a:t> is less common but can be useful. The </a:t>
            </a:r>
            <a:r>
              <a:rPr lang="en-GB" b="1" dirty="0"/>
              <a:t>subprocess.run </a:t>
            </a:r>
            <a:r>
              <a:rPr lang="en-GB" dirty="0"/>
              <a:t>interface simplifies this process for single strings using the input parameter.</a:t>
            </a:r>
          </a:p>
          <a:p>
            <a:pPr>
              <a:buNone/>
            </a:pPr>
            <a:endParaRPr lang="en-GB" dirty="0"/>
          </a:p>
          <a:p>
            <a:r>
              <a:rPr lang="en-GB" dirty="0"/>
              <a:t>However, note that native strings (str) cannot be used directly—input requires a bytes object.</a:t>
            </a:r>
          </a:p>
        </p:txBody>
      </p:sp>
    </p:spTree>
    <p:extLst>
      <p:ext uri="{BB962C8B-B14F-4D97-AF65-F5344CB8AC3E}">
        <p14:creationId xmlns:p14="http://schemas.microsoft.com/office/powerpoint/2010/main" val="2664038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5" name="Rectangle 2"/>
          <p:cNvSpPr>
            <a:spLocks noGrp="1" noRot="1" noChangeAspect="1" noChangeArrowheads="1" noTextEdit="1"/>
          </p:cNvSpPr>
          <p:nvPr>
            <p:ph type="sldImg"/>
          </p:nvPr>
        </p:nvSpPr>
        <p:spPr>
          <a:ln/>
        </p:spPr>
      </p:sp>
      <p:sp>
        <p:nvSpPr>
          <p:cNvPr id="3072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buNone/>
            </a:pPr>
            <a:r>
              <a:rPr lang="en-GB" b="1" dirty="0"/>
              <a:t>Buffer Size Selection</a:t>
            </a:r>
          </a:p>
          <a:p>
            <a:pPr>
              <a:buNone/>
            </a:pPr>
            <a:r>
              <a:rPr lang="en-GB" dirty="0"/>
              <a:t>If unsure, use the default buffer size. The default value of -1 was updated in Python 3.3.1 to automatically use the system's default buffer size.</a:t>
            </a:r>
          </a:p>
          <a:p>
            <a:pPr>
              <a:buNone/>
            </a:pPr>
            <a:endParaRPr lang="en-GB" b="1" dirty="0"/>
          </a:p>
          <a:p>
            <a:pPr>
              <a:buNone/>
            </a:pPr>
            <a:r>
              <a:rPr lang="en-GB" b="1" dirty="0"/>
              <a:t>File Descriptor Inheritance</a:t>
            </a:r>
          </a:p>
          <a:p>
            <a:pPr>
              <a:buNone/>
            </a:pPr>
            <a:r>
              <a:rPr lang="en-GB" dirty="0"/>
              <a:t>In many languages, child processes inherit open file handles (file descriptors on UNIX). Older interfaces required manual handling (e.g., using fcntl on UNIX) to prevent this. However, subprocess disables inheritance by default (close_fds=True), except for stdin, stdout, and stderr, which are typically needed.</a:t>
            </a:r>
          </a:p>
          <a:p>
            <a:pPr>
              <a:buNone/>
            </a:pPr>
            <a:endParaRPr lang="en-GB" dirty="0"/>
          </a:p>
          <a:p>
            <a:pPr>
              <a:buNone/>
            </a:pPr>
            <a:r>
              <a:rPr lang="en-GB" b="1" dirty="0"/>
              <a:t>Windows-Specific Parameters</a:t>
            </a:r>
          </a:p>
          <a:p>
            <a:pPr lvl="1">
              <a:buFont typeface="Arial" panose="020B0604020202020204" pitchFamily="34" charset="0"/>
              <a:buChar char="•"/>
            </a:pPr>
            <a:r>
              <a:rPr lang="en-GB" b="1" dirty="0"/>
              <a:t> startupinfo</a:t>
            </a:r>
            <a:r>
              <a:rPr lang="en-GB" dirty="0"/>
              <a:t>: Controls the appearance of the new process’s main window (e.g., position, title).</a:t>
            </a:r>
          </a:p>
          <a:p>
            <a:pPr lvl="1">
              <a:buFont typeface="Arial" panose="020B0604020202020204" pitchFamily="34" charset="0"/>
              <a:buChar char="•"/>
            </a:pPr>
            <a:r>
              <a:rPr lang="en-GB" b="1" dirty="0"/>
              <a:t> creationflags</a:t>
            </a:r>
            <a:r>
              <a:rPr lang="en-GB" dirty="0"/>
              <a:t>: Defines process settings like priority levels.</a:t>
            </a:r>
          </a:p>
          <a:p>
            <a:pPr lvl="1">
              <a:buFont typeface="Arial" panose="020B0604020202020204" pitchFamily="34" charset="0"/>
              <a:buChar char="•"/>
            </a:pPr>
            <a:r>
              <a:rPr lang="en-GB" dirty="0"/>
              <a:t> For more details, refer to MSDN and the low-level Windows API function CreateProcess.</a:t>
            </a:r>
          </a:p>
        </p:txBody>
      </p:sp>
    </p:spTree>
    <p:extLst>
      <p:ext uri="{BB962C8B-B14F-4D97-AF65-F5344CB8AC3E}">
        <p14:creationId xmlns:p14="http://schemas.microsoft.com/office/powerpoint/2010/main" val="1225076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4"/>
          <p:cNvSpPr>
            <a:spLocks noGrp="1" noRot="1" noChangeAspect="1" noChangeArrowheads="1" noTextEdit="1"/>
          </p:cNvSpPr>
          <p:nvPr>
            <p:ph type="sldImg"/>
          </p:nvPr>
        </p:nvSpPr>
        <p:spPr>
          <a:ln/>
        </p:spPr>
      </p:sp>
      <p:sp>
        <p:nvSpPr>
          <p:cNvPr id="34822" name="Rectangle 5"/>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buNone/>
            </a:pPr>
            <a:r>
              <a:rPr lang="en-GB" dirty="0"/>
              <a:t>A </a:t>
            </a:r>
            <a:r>
              <a:rPr lang="en-GB" b="1" dirty="0"/>
              <a:t>thread</a:t>
            </a:r>
            <a:r>
              <a:rPr lang="en-GB" dirty="0"/>
              <a:t> is the smallest unit of execution within a process. Unlike processes, multiple threads within the same program share the same memory space and allow a program to perform multiple tasks concurrently within the same process.</a:t>
            </a:r>
          </a:p>
          <a:p>
            <a:endParaRPr lang="en-GB" b="1" dirty="0"/>
          </a:p>
          <a:p>
            <a:pPr>
              <a:buFont typeface="Arial" panose="020B0604020202020204" pitchFamily="34" charset="0"/>
              <a:buNone/>
            </a:pPr>
            <a:r>
              <a:rPr lang="en-GB" b="0" dirty="0"/>
              <a:t>Threads provide several benefits:</a:t>
            </a:r>
          </a:p>
          <a:p>
            <a:pPr lvl="1">
              <a:buFont typeface="Arial" panose="020B0604020202020204" pitchFamily="34" charset="0"/>
              <a:buChar char="•"/>
            </a:pPr>
            <a:r>
              <a:rPr lang="en-GB" b="1" dirty="0"/>
              <a:t> Lightweight: </a:t>
            </a:r>
            <a:r>
              <a:rPr lang="en-GB" b="0" dirty="0"/>
              <a:t>Threads share same memory and Python interpreter within the process.</a:t>
            </a:r>
          </a:p>
          <a:p>
            <a:pPr lvl="1">
              <a:buFont typeface="Arial" panose="020B0604020202020204" pitchFamily="34" charset="0"/>
              <a:buChar char="•"/>
            </a:pPr>
            <a:r>
              <a:rPr lang="en-GB" b="1" dirty="0"/>
              <a:t> Shared Resources</a:t>
            </a:r>
            <a:r>
              <a:rPr lang="en-GB" dirty="0"/>
              <a:t>: Threads can access the same data but requires synchronisation to avoid conflicts.</a:t>
            </a:r>
          </a:p>
          <a:p>
            <a:pPr lvl="1">
              <a:buFont typeface="Arial" panose="020B0604020202020204" pitchFamily="34" charset="0"/>
              <a:buChar char="•"/>
            </a:pPr>
            <a:r>
              <a:rPr lang="en-GB" b="1" dirty="0"/>
              <a:t> Fast Context Switching</a:t>
            </a:r>
            <a:r>
              <a:rPr lang="en-GB" dirty="0"/>
              <a:t>: Switching between threads is quicker than switching between processes.</a:t>
            </a:r>
          </a:p>
          <a:p>
            <a:pPr lvl="1">
              <a:buFont typeface="Arial" panose="020B0604020202020204" pitchFamily="34" charset="0"/>
              <a:buChar char="•"/>
            </a:pPr>
            <a:r>
              <a:rPr lang="en-GB" b="1" dirty="0"/>
              <a:t> Concurrency, not always parallelism:</a:t>
            </a:r>
            <a:r>
              <a:rPr lang="en-GB" dirty="0"/>
              <a:t> Due to Python’s </a:t>
            </a:r>
            <a:r>
              <a:rPr lang="en-GB" b="1" dirty="0"/>
              <a:t>Global Interpreter Lock (GIL)</a:t>
            </a:r>
            <a:r>
              <a:rPr lang="en-GB" dirty="0"/>
              <a:t>, threads enable concurrency but not true parallelism for CPU-bound tasks. However, multi-threading is useful for </a:t>
            </a:r>
            <a:r>
              <a:rPr lang="en-GB" b="1" dirty="0"/>
              <a:t>I/O-bound</a:t>
            </a:r>
            <a:r>
              <a:rPr lang="en-GB" dirty="0"/>
              <a:t> operations, such as file handling or network requests.</a:t>
            </a:r>
          </a:p>
          <a:p>
            <a:pPr>
              <a:buNone/>
            </a:pPr>
            <a:endParaRPr lang="en-GB" b="1" dirty="0"/>
          </a:p>
          <a:p>
            <a:r>
              <a:rPr lang="en-GB" dirty="0"/>
              <a:t>A thread goes through several states during its lifecycle. When a thread is </a:t>
            </a:r>
            <a:r>
              <a:rPr lang="en-GB" b="0" dirty="0"/>
              <a:t>created but not yet started</a:t>
            </a:r>
            <a:r>
              <a:rPr lang="en-GB" dirty="0"/>
              <a:t>, it is in the </a:t>
            </a:r>
            <a:r>
              <a:rPr lang="en-GB" b="1" dirty="0"/>
              <a:t>New</a:t>
            </a:r>
            <a:r>
              <a:rPr lang="en-GB" dirty="0"/>
              <a:t> state. Once started, it moves to the </a:t>
            </a:r>
            <a:r>
              <a:rPr lang="en-GB" b="1" dirty="0"/>
              <a:t>Running</a:t>
            </a:r>
            <a:r>
              <a:rPr lang="en-GB" dirty="0"/>
              <a:t> state, where it actively executes code. If the thread encounters a resource constraint (e.g., waiting for I/O or a lock), it enters the </a:t>
            </a:r>
            <a:r>
              <a:rPr lang="en-GB" b="1" dirty="0"/>
              <a:t>Blocked</a:t>
            </a:r>
            <a:r>
              <a:rPr lang="en-GB" dirty="0"/>
              <a:t> state until the resource becomes available. Finally, when the thread </a:t>
            </a:r>
            <a:r>
              <a:rPr lang="en-GB" b="0" dirty="0"/>
              <a:t>completes execution or is forcefully stopped</a:t>
            </a:r>
            <a:r>
              <a:rPr lang="en-GB" dirty="0"/>
              <a:t>, it enters the </a:t>
            </a:r>
            <a:r>
              <a:rPr lang="en-GB" b="1" dirty="0"/>
              <a:t>Terminated</a:t>
            </a:r>
            <a:r>
              <a:rPr lang="en-GB" dirty="0"/>
              <a:t> state, where it can no longer run.</a:t>
            </a:r>
          </a:p>
          <a:p>
            <a:pPr>
              <a:buNone/>
            </a:pPr>
            <a:endParaRPr lang="en-GB" dirty="0"/>
          </a:p>
        </p:txBody>
      </p:sp>
    </p:spTree>
    <p:extLst>
      <p:ext uri="{BB962C8B-B14F-4D97-AF65-F5344CB8AC3E}">
        <p14:creationId xmlns:p14="http://schemas.microsoft.com/office/powerpoint/2010/main" val="1890645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0437F-602D-4BC6-98DE-FA133C3DB3D5}"/>
            </a:ext>
          </a:extLst>
        </p:cNvPr>
        <p:cNvGrpSpPr/>
        <p:nvPr/>
      </p:nvGrpSpPr>
      <p:grpSpPr>
        <a:xfrm>
          <a:off x="0" y="0"/>
          <a:ext cx="0" cy="0"/>
          <a:chOff x="0" y="0"/>
          <a:chExt cx="0" cy="0"/>
        </a:xfrm>
      </p:grpSpPr>
      <p:sp>
        <p:nvSpPr>
          <p:cNvPr id="34821" name="Rectangle 4">
            <a:extLst>
              <a:ext uri="{FF2B5EF4-FFF2-40B4-BE49-F238E27FC236}">
                <a16:creationId xmlns:a16="http://schemas.microsoft.com/office/drawing/2014/main" id="{8DFFEA00-0F93-83B0-61D0-0A624640FDB4}"/>
              </a:ext>
            </a:extLst>
          </p:cNvPr>
          <p:cNvSpPr>
            <a:spLocks noGrp="1" noRot="1" noChangeAspect="1" noChangeArrowheads="1" noTextEdit="1"/>
          </p:cNvSpPr>
          <p:nvPr>
            <p:ph type="sldImg"/>
          </p:nvPr>
        </p:nvSpPr>
        <p:spPr>
          <a:ln/>
        </p:spPr>
      </p:sp>
      <p:sp>
        <p:nvSpPr>
          <p:cNvPr id="34822" name="Rectangle 5">
            <a:extLst>
              <a:ext uri="{FF2B5EF4-FFF2-40B4-BE49-F238E27FC236}">
                <a16:creationId xmlns:a16="http://schemas.microsoft.com/office/drawing/2014/main" id="{FF0555A0-F8F4-E8CA-008F-26453C5D23C3}"/>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buNone/>
            </a:pPr>
            <a:r>
              <a:rPr lang="en-GB" dirty="0"/>
              <a:t>Since threads share memory, multiple threads modifying shared data simultaneously can lead to </a:t>
            </a:r>
            <a:r>
              <a:rPr lang="en-GB" b="1" dirty="0"/>
              <a:t>race conditions</a:t>
            </a:r>
            <a:r>
              <a:rPr lang="en-GB" dirty="0"/>
              <a:t>, causing unpredictable behaviour. To prevent this:</a:t>
            </a:r>
          </a:p>
          <a:p>
            <a:pPr lvl="1">
              <a:buFont typeface="Arial" panose="020B0604020202020204" pitchFamily="34" charset="0"/>
              <a:buChar char="•"/>
            </a:pPr>
            <a:r>
              <a:rPr lang="en-GB" dirty="0"/>
              <a:t> Use </a:t>
            </a:r>
            <a:r>
              <a:rPr lang="en-GB" b="1" dirty="0"/>
              <a:t>locks (threading.Lock)</a:t>
            </a:r>
            <a:r>
              <a:rPr lang="en-GB" dirty="0"/>
              <a:t> to synchronize access to shared resources and ensure that only one thread modifies data.</a:t>
            </a:r>
          </a:p>
          <a:p>
            <a:pPr lvl="1">
              <a:buFont typeface="Arial" panose="020B0604020202020204" pitchFamily="34" charset="0"/>
              <a:buChar char="•"/>
            </a:pPr>
            <a:r>
              <a:rPr lang="en-GB" dirty="0"/>
              <a:t> Be cautious of </a:t>
            </a:r>
            <a:r>
              <a:rPr lang="en-GB" b="1" dirty="0"/>
              <a:t>deadlocks</a:t>
            </a:r>
            <a:r>
              <a:rPr lang="en-GB" dirty="0"/>
              <a:t>, where two or more threads become stuck waiting for each other to release a resource, preventing further execution.</a:t>
            </a:r>
          </a:p>
          <a:p>
            <a:pPr>
              <a:buNone/>
            </a:pPr>
            <a:endParaRPr lang="en-GB" b="1" dirty="0"/>
          </a:p>
          <a:p>
            <a:pPr>
              <a:buNone/>
            </a:pPr>
            <a:r>
              <a:rPr lang="en-GB" dirty="0"/>
              <a:t>Python modules offer different approaches for handling concurrency:</a:t>
            </a:r>
          </a:p>
          <a:p>
            <a:pPr lvl="1">
              <a:buFont typeface="Arial" panose="020B0604020202020204" pitchFamily="34" charset="0"/>
              <a:buChar char="•"/>
            </a:pPr>
            <a:r>
              <a:rPr lang="en-GB" b="1" dirty="0"/>
              <a:t> threading </a:t>
            </a:r>
            <a:r>
              <a:rPr lang="en-GB" dirty="0"/>
              <a:t>– this implements traditional multi-threading, where multiple threads run concurrently but are still restricted by the </a:t>
            </a:r>
            <a:r>
              <a:rPr lang="en-GB" b="1" dirty="0"/>
              <a:t>Global Interpreter Lock (GIL)</a:t>
            </a:r>
            <a:r>
              <a:rPr lang="en-GB" dirty="0"/>
              <a:t>. Best suited for </a:t>
            </a:r>
            <a:r>
              <a:rPr lang="en-GB" b="1" dirty="0"/>
              <a:t>I/O-bound tasks</a:t>
            </a:r>
            <a:r>
              <a:rPr lang="en-GB" dirty="0"/>
              <a:t>, such as file operations or network requests.</a:t>
            </a:r>
          </a:p>
          <a:p>
            <a:pPr lvl="1">
              <a:buFont typeface="Arial" panose="020B0604020202020204" pitchFamily="34" charset="0"/>
              <a:buChar char="•"/>
            </a:pPr>
            <a:r>
              <a:rPr lang="en-GB" b="1" dirty="0"/>
              <a:t> asyncio </a:t>
            </a:r>
            <a:r>
              <a:rPr lang="en-GB" dirty="0"/>
              <a:t>– this uses a </a:t>
            </a:r>
            <a:r>
              <a:rPr lang="en-GB" b="1" dirty="0"/>
              <a:t>single-threaded, non-blocking</a:t>
            </a:r>
            <a:r>
              <a:rPr lang="en-GB" dirty="0"/>
              <a:t> event loop with </a:t>
            </a:r>
            <a:r>
              <a:rPr lang="en-GB" b="1" dirty="0"/>
              <a:t>async coroutines</a:t>
            </a:r>
            <a:r>
              <a:rPr lang="en-GB" dirty="0"/>
              <a:t>, allowing efficient management of thousands of lightweight tasks. Ideal for </a:t>
            </a:r>
            <a:r>
              <a:rPr lang="en-GB" b="1" dirty="0"/>
              <a:t>asynchronous </a:t>
            </a:r>
            <a:r>
              <a:rPr lang="en-GB" b="0" dirty="0"/>
              <a:t>operations</a:t>
            </a:r>
            <a:r>
              <a:rPr lang="en-GB" dirty="0"/>
              <a:t> like UI interfaces, web requests, database queries, and real-time applications.</a:t>
            </a:r>
          </a:p>
          <a:p>
            <a:pPr>
              <a:buNone/>
            </a:pPr>
            <a:endParaRPr lang="en-GB" dirty="0"/>
          </a:p>
          <a:p>
            <a:r>
              <a:rPr lang="en-GB" dirty="0"/>
              <a:t>It's time to explore how to use the </a:t>
            </a:r>
            <a:r>
              <a:rPr lang="en-GB" b="1" dirty="0"/>
              <a:t>threading</a:t>
            </a:r>
            <a:r>
              <a:rPr lang="en-GB" dirty="0"/>
              <a:t> and </a:t>
            </a:r>
            <a:r>
              <a:rPr lang="en-GB" b="1" dirty="0"/>
              <a:t>asyncio</a:t>
            </a:r>
            <a:r>
              <a:rPr lang="en-GB" dirty="0"/>
              <a:t> modules.</a:t>
            </a:r>
          </a:p>
        </p:txBody>
      </p:sp>
    </p:spTree>
    <p:extLst>
      <p:ext uri="{BB962C8B-B14F-4D97-AF65-F5344CB8AC3E}">
        <p14:creationId xmlns:p14="http://schemas.microsoft.com/office/powerpoint/2010/main" val="814467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00D9C4-DD9D-6329-9021-B6C1613BFA5E}"/>
            </a:ext>
          </a:extLst>
        </p:cNvPr>
        <p:cNvGrpSpPr/>
        <p:nvPr/>
      </p:nvGrpSpPr>
      <p:grpSpPr>
        <a:xfrm>
          <a:off x="0" y="0"/>
          <a:ext cx="0" cy="0"/>
          <a:chOff x="0" y="0"/>
          <a:chExt cx="0" cy="0"/>
        </a:xfrm>
      </p:grpSpPr>
      <p:sp>
        <p:nvSpPr>
          <p:cNvPr id="34821" name="Rectangle 4">
            <a:extLst>
              <a:ext uri="{FF2B5EF4-FFF2-40B4-BE49-F238E27FC236}">
                <a16:creationId xmlns:a16="http://schemas.microsoft.com/office/drawing/2014/main" id="{81C98F3F-B672-581B-C7F0-5B8E497A5858}"/>
              </a:ext>
            </a:extLst>
          </p:cNvPr>
          <p:cNvSpPr>
            <a:spLocks noGrp="1" noRot="1" noChangeAspect="1" noChangeArrowheads="1" noTextEdit="1"/>
          </p:cNvSpPr>
          <p:nvPr>
            <p:ph type="sldImg"/>
          </p:nvPr>
        </p:nvSpPr>
        <p:spPr>
          <a:ln/>
        </p:spPr>
      </p:sp>
      <p:sp>
        <p:nvSpPr>
          <p:cNvPr id="34822" name="Rectangle 5">
            <a:extLst>
              <a:ext uri="{FF2B5EF4-FFF2-40B4-BE49-F238E27FC236}">
                <a16:creationId xmlns:a16="http://schemas.microsoft.com/office/drawing/2014/main" id="{E5616E16-6F3A-04AE-10D2-E976F642DCA1}"/>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buNone/>
            </a:pPr>
            <a:r>
              <a:rPr lang="en-GB" dirty="0"/>
              <a:t>This program simulates a simple race where two racers progress in increments of 100 meters at different speeds. The </a:t>
            </a:r>
            <a:r>
              <a:rPr lang="en-GB" b="1" dirty="0"/>
              <a:t>c_race</a:t>
            </a:r>
            <a:r>
              <a:rPr lang="en-GB" dirty="0"/>
              <a:t> function takes a racer’s name and a </a:t>
            </a:r>
            <a:r>
              <a:rPr lang="en-GB" b="1" dirty="0"/>
              <a:t>handicap (delay time per step)</a:t>
            </a:r>
            <a:r>
              <a:rPr lang="en-GB" dirty="0"/>
              <a:t>, printing their progress every 100 meters and pausing based on the handicap value using time.sleep().</a:t>
            </a:r>
          </a:p>
          <a:p>
            <a:pPr>
              <a:buNone/>
            </a:pPr>
            <a:endParaRPr lang="en-GB" dirty="0"/>
          </a:p>
          <a:p>
            <a:r>
              <a:rPr lang="en-GB" dirty="0"/>
              <a:t>The program runs </a:t>
            </a:r>
            <a:r>
              <a:rPr lang="en-GB" b="1" dirty="0"/>
              <a:t>sequentially</a:t>
            </a:r>
            <a:r>
              <a:rPr lang="en-GB" dirty="0"/>
              <a:t>, meaning </a:t>
            </a:r>
            <a:r>
              <a:rPr lang="en-GB" b="1" dirty="0"/>
              <a:t>Racer 1</a:t>
            </a:r>
            <a:r>
              <a:rPr lang="en-GB" dirty="0"/>
              <a:t> completes their race </a:t>
            </a:r>
            <a:r>
              <a:rPr lang="en-GB" b="1" dirty="0"/>
              <a:t>before</a:t>
            </a:r>
            <a:r>
              <a:rPr lang="en-GB" dirty="0"/>
              <a:t> </a:t>
            </a:r>
            <a:r>
              <a:rPr lang="en-GB" b="1" dirty="0"/>
              <a:t>Racer 2</a:t>
            </a:r>
            <a:r>
              <a:rPr lang="en-GB" dirty="0"/>
              <a:t> starts. Since Python executes functions one at a time in a single-threaded environment, the second racer must wait for the first to finish. </a:t>
            </a:r>
          </a:p>
          <a:p>
            <a:endParaRPr lang="en-GB" dirty="0"/>
          </a:p>
          <a:p>
            <a:endParaRPr lang="en-GB" dirty="0"/>
          </a:p>
        </p:txBody>
      </p:sp>
    </p:spTree>
    <p:extLst>
      <p:ext uri="{BB962C8B-B14F-4D97-AF65-F5344CB8AC3E}">
        <p14:creationId xmlns:p14="http://schemas.microsoft.com/office/powerpoint/2010/main" val="6207781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48283-88F0-C135-C8ED-5C230D24676B}"/>
            </a:ext>
          </a:extLst>
        </p:cNvPr>
        <p:cNvGrpSpPr/>
        <p:nvPr/>
      </p:nvGrpSpPr>
      <p:grpSpPr>
        <a:xfrm>
          <a:off x="0" y="0"/>
          <a:ext cx="0" cy="0"/>
          <a:chOff x="0" y="0"/>
          <a:chExt cx="0" cy="0"/>
        </a:xfrm>
      </p:grpSpPr>
      <p:sp>
        <p:nvSpPr>
          <p:cNvPr id="34821" name="Rectangle 4">
            <a:extLst>
              <a:ext uri="{FF2B5EF4-FFF2-40B4-BE49-F238E27FC236}">
                <a16:creationId xmlns:a16="http://schemas.microsoft.com/office/drawing/2014/main" id="{21E19C5F-DDD7-731A-6B44-8409CAB66193}"/>
              </a:ext>
            </a:extLst>
          </p:cNvPr>
          <p:cNvSpPr>
            <a:spLocks noGrp="1" noRot="1" noChangeAspect="1" noChangeArrowheads="1" noTextEdit="1"/>
          </p:cNvSpPr>
          <p:nvPr>
            <p:ph type="sldImg"/>
          </p:nvPr>
        </p:nvSpPr>
        <p:spPr>
          <a:ln/>
        </p:spPr>
      </p:sp>
      <p:sp>
        <p:nvSpPr>
          <p:cNvPr id="34822" name="Rectangle 5">
            <a:extLst>
              <a:ext uri="{FF2B5EF4-FFF2-40B4-BE49-F238E27FC236}">
                <a16:creationId xmlns:a16="http://schemas.microsoft.com/office/drawing/2014/main" id="{33355F26-D019-13AB-C4E0-03956DC4E08B}"/>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buNone/>
            </a:pPr>
            <a:r>
              <a:rPr lang="en-GB" dirty="0"/>
              <a:t>Unlike the single-threaded version, the </a:t>
            </a:r>
            <a:r>
              <a:rPr lang="en-GB" b="1" dirty="0"/>
              <a:t>multi-threaded implementation</a:t>
            </a:r>
            <a:r>
              <a:rPr lang="en-GB" dirty="0"/>
              <a:t> allows both racers to progress </a:t>
            </a:r>
            <a:r>
              <a:rPr lang="en-GB" b="0" dirty="0"/>
              <a:t>simultaneously</a:t>
            </a:r>
            <a:r>
              <a:rPr lang="en-GB" dirty="0"/>
              <a:t>. The threading.Thread class is used to create separate threads for each racer, with start() beginning execution in parallel and join() ensuring all threads are complete before the program exits.</a:t>
            </a:r>
          </a:p>
          <a:p>
            <a:pPr>
              <a:buNone/>
            </a:pPr>
            <a:endParaRPr lang="en-GB" dirty="0"/>
          </a:p>
          <a:p>
            <a:r>
              <a:rPr lang="en-GB" dirty="0"/>
              <a:t>Because </a:t>
            </a:r>
            <a:r>
              <a:rPr lang="en-GB" b="1" dirty="0"/>
              <a:t>threads share the same memory space</a:t>
            </a:r>
            <a:r>
              <a:rPr lang="en-GB" dirty="0"/>
              <a:t>, using threading enables </a:t>
            </a:r>
            <a:r>
              <a:rPr lang="en-GB" b="1" dirty="0"/>
              <a:t>concurrency</a:t>
            </a:r>
            <a:r>
              <a:rPr lang="en-GB" dirty="0"/>
              <a:t>, making it ideal for </a:t>
            </a:r>
            <a:r>
              <a:rPr lang="en-GB" b="1" dirty="0"/>
              <a:t>I/O-bound tasks</a:t>
            </a:r>
            <a:r>
              <a:rPr lang="en-GB" dirty="0"/>
              <a:t>. However, due to Python’s </a:t>
            </a:r>
            <a:r>
              <a:rPr lang="en-GB" b="1" dirty="0"/>
              <a:t>Global Interpreter Lock (GIL)</a:t>
            </a:r>
            <a:r>
              <a:rPr lang="en-GB" dirty="0"/>
              <a:t>, this approach does not achieve true parallel execution for </a:t>
            </a:r>
            <a:r>
              <a:rPr lang="en-GB" b="1" dirty="0"/>
              <a:t>CPU-bound tasks</a:t>
            </a:r>
            <a:r>
              <a:rPr lang="en-GB" dirty="0"/>
              <a:t>.</a:t>
            </a:r>
          </a:p>
          <a:p>
            <a:endParaRPr lang="en-GB" dirty="0"/>
          </a:p>
          <a:p>
            <a:r>
              <a:rPr lang="en-GB" dirty="0"/>
              <a:t>And in this instance, it results in a more exciting cycle race!</a:t>
            </a:r>
          </a:p>
        </p:txBody>
      </p:sp>
    </p:spTree>
    <p:extLst>
      <p:ext uri="{BB962C8B-B14F-4D97-AF65-F5344CB8AC3E}">
        <p14:creationId xmlns:p14="http://schemas.microsoft.com/office/powerpoint/2010/main" val="13625770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The </a:t>
            </a:r>
            <a:r>
              <a:rPr lang="en-GB" b="1" dirty="0"/>
              <a:t>threading</a:t>
            </a:r>
            <a:r>
              <a:rPr lang="en-GB" dirty="0"/>
              <a:t> module provides several synchronization tools to coordinate thread execution and prevent race conditions. These ensure safe access to shared resources and manage how threads interact.</a:t>
            </a:r>
          </a:p>
          <a:p>
            <a:endParaRPr lang="en-GB" dirty="0"/>
          </a:p>
          <a:p>
            <a:pPr marL="171450" indent="-171450">
              <a:buFont typeface="Arial" panose="020B0604020202020204" pitchFamily="34" charset="0"/>
              <a:buChar char="•"/>
            </a:pPr>
            <a:r>
              <a:rPr lang="en-GB" b="1" dirty="0"/>
              <a:t>Condition Variables</a:t>
            </a:r>
            <a:r>
              <a:rPr lang="en-GB" dirty="0"/>
              <a:t> – Derived from POSIX </a:t>
            </a:r>
            <a:r>
              <a:rPr lang="en-GB" dirty="0" err="1"/>
              <a:t>pthreads</a:t>
            </a:r>
            <a:r>
              <a:rPr lang="en-GB" dirty="0"/>
              <a:t>, these include an internal Lock that protects a shared condition (predicate). More complex than Events, they enable fine-grained synchronization.</a:t>
            </a:r>
          </a:p>
          <a:p>
            <a:pPr marL="171450" indent="-171450">
              <a:buFont typeface="Arial" panose="020B0604020202020204" pitchFamily="34" charset="0"/>
              <a:buChar char="•"/>
            </a:pPr>
            <a:r>
              <a:rPr lang="en-GB" b="1" dirty="0"/>
              <a:t>Events</a:t>
            </a:r>
            <a:r>
              <a:rPr lang="en-GB" dirty="0"/>
              <a:t> – Simple and efficient; one thread can signal others when a condition is met. Threads wait until the event is set, optionally with a timeout. Ideal for coordination without explicit locks.</a:t>
            </a:r>
          </a:p>
          <a:p>
            <a:pPr marL="171450" indent="-171450">
              <a:buFont typeface="Arial" panose="020B0604020202020204" pitchFamily="34" charset="0"/>
              <a:buChar char="•"/>
            </a:pPr>
            <a:r>
              <a:rPr lang="en-GB" b="1" dirty="0"/>
              <a:t>Thread-Local Storage (TLS)</a:t>
            </a:r>
            <a:r>
              <a:rPr lang="en-GB" dirty="0"/>
              <a:t> – Gives each thread its own version of a variable, making it thread-safe. Useful when adapting single-threaded code, though global variables should still be avoided.</a:t>
            </a:r>
          </a:p>
          <a:p>
            <a:pPr marL="171450" indent="-171450">
              <a:buFont typeface="Arial" panose="020B0604020202020204" pitchFamily="34" charset="0"/>
              <a:buChar char="•"/>
            </a:pPr>
            <a:r>
              <a:rPr lang="en-GB" b="1" dirty="0"/>
              <a:t>Locks</a:t>
            </a:r>
            <a:r>
              <a:rPr lang="en-GB" dirty="0"/>
              <a:t> – The most basic synchronization tool. Only one thread can hold a lock at a time, ensuring exclusive access to shared resources.</a:t>
            </a:r>
          </a:p>
          <a:p>
            <a:pPr marL="171450" indent="-171450">
              <a:buFont typeface="Arial" panose="020B0604020202020204" pitchFamily="34" charset="0"/>
              <a:buChar char="•"/>
            </a:pPr>
            <a:r>
              <a:rPr lang="en-GB" b="1" dirty="0"/>
              <a:t>Semaphores</a:t>
            </a:r>
            <a:r>
              <a:rPr lang="en-GB" dirty="0"/>
              <a:t> – Similar to locks but without ownership. They control access to a limited number of resources, allowing several threads up to a defined limit.</a:t>
            </a:r>
          </a:p>
          <a:p>
            <a:pPr marL="171450" indent="-171450">
              <a:buFont typeface="Arial" panose="020B0604020202020204" pitchFamily="34" charset="0"/>
              <a:buChar char="•"/>
            </a:pPr>
            <a:r>
              <a:rPr lang="en-GB" b="1" dirty="0"/>
              <a:t>Timers</a:t>
            </a:r>
            <a:r>
              <a:rPr lang="en-GB" dirty="0"/>
              <a:t> – Run a function after a set delay or at intervals, useful for scheduling or periodic tasks in threaded programs.</a:t>
            </a:r>
          </a:p>
        </p:txBody>
      </p:sp>
    </p:spTree>
    <p:extLst>
      <p:ext uri="{BB962C8B-B14F-4D97-AF65-F5344CB8AC3E}">
        <p14:creationId xmlns:p14="http://schemas.microsoft.com/office/powerpoint/2010/main" val="350887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In the cycle race simulation, </a:t>
            </a:r>
            <a:r>
              <a:rPr lang="en-GB" b="1" dirty="0"/>
              <a:t>locks</a:t>
            </a:r>
            <a:r>
              <a:rPr lang="en-GB" dirty="0"/>
              <a:t> from the threading module ensure shared resources are accessed safely when multiple threads run concurrently. This prevents </a:t>
            </a:r>
            <a:r>
              <a:rPr lang="en-GB" b="1" dirty="0"/>
              <a:t>race conditions</a:t>
            </a:r>
            <a:r>
              <a:rPr lang="en-GB" dirty="0"/>
              <a:t>, where threads try to modify the same data simultaneously, causing unpredictable results.</a:t>
            </a:r>
          </a:p>
          <a:p>
            <a:endParaRPr lang="en-GB" dirty="0"/>
          </a:p>
          <a:p>
            <a:r>
              <a:rPr lang="en-GB" dirty="0"/>
              <a:t>A </a:t>
            </a:r>
            <a:r>
              <a:rPr lang="en-GB" b="1" dirty="0"/>
              <a:t>Lock</a:t>
            </a:r>
            <a:r>
              <a:rPr lang="en-GB" dirty="0"/>
              <a:t> acts as a gatekeeper — allowing one thread to proceed while others wait until the lock is released. This is essential when multiple threads write to a shared console or update shared data, such as race progress.</a:t>
            </a:r>
          </a:p>
          <a:p>
            <a:endParaRPr lang="en-GB" dirty="0"/>
          </a:p>
          <a:p>
            <a:r>
              <a:rPr lang="en-GB" dirty="0"/>
              <a:t>In the example, the critical section (printing each racer's distance) is enclosed within a lock, preventing jumbled or overlapping output. The result is a clear, synchronized race display.</a:t>
            </a:r>
          </a:p>
          <a:p>
            <a:endParaRPr lang="en-GB" dirty="0"/>
          </a:p>
          <a:p>
            <a:r>
              <a:rPr lang="en-GB" dirty="0"/>
              <a:t>Locks can also be managed explicitly using .acquire() and .release(). While the with statement is simpler and safer (automatically releasing the lock), explicit control allows finer management — such as performing several operations before releasing. However, it requires care to avoid </a:t>
            </a:r>
            <a:r>
              <a:rPr lang="en-GB" b="1" dirty="0"/>
              <a:t>deadlocks</a:t>
            </a:r>
            <a:r>
              <a:rPr lang="en-GB" dirty="0"/>
              <a:t>, where a lock is never released and blocks other threads indefinitely.</a:t>
            </a:r>
          </a:p>
        </p:txBody>
      </p:sp>
    </p:spTree>
    <p:extLst>
      <p:ext uri="{BB962C8B-B14F-4D97-AF65-F5344CB8AC3E}">
        <p14:creationId xmlns:p14="http://schemas.microsoft.com/office/powerpoint/2010/main" val="469910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2"/>
          <p:cNvSpPr>
            <a:spLocks noChangeArrowheads="1"/>
          </p:cNvSpPr>
          <p:nvPr/>
        </p:nvSpPr>
        <p:spPr bwMode="auto">
          <a:xfrm>
            <a:off x="3844925" y="9525"/>
            <a:ext cx="2949575"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29" tIns="45715" rIns="91429" bIns="45715" anchor="ctr"/>
          <a:lstStyle/>
          <a:p>
            <a:endParaRPr lang="en-US" dirty="0"/>
          </a:p>
        </p:txBody>
      </p:sp>
      <p:sp>
        <p:nvSpPr>
          <p:cNvPr id="24582" name="Rectangle 3"/>
          <p:cNvSpPr>
            <a:spLocks noChangeArrowheads="1"/>
          </p:cNvSpPr>
          <p:nvPr/>
        </p:nvSpPr>
        <p:spPr bwMode="auto">
          <a:xfrm>
            <a:off x="0" y="9444039"/>
            <a:ext cx="2947988"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29" tIns="45715" rIns="91429" bIns="45715" anchor="ctr"/>
          <a:lstStyle/>
          <a:p>
            <a:endParaRPr lang="en-US" dirty="0"/>
          </a:p>
        </p:txBody>
      </p:sp>
      <p:sp>
        <p:nvSpPr>
          <p:cNvPr id="24583" name="Rectangle 4"/>
          <p:cNvSpPr>
            <a:spLocks noChangeArrowheads="1"/>
          </p:cNvSpPr>
          <p:nvPr/>
        </p:nvSpPr>
        <p:spPr bwMode="auto">
          <a:xfrm>
            <a:off x="0" y="9525"/>
            <a:ext cx="2947988"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29" tIns="45715" rIns="91429" bIns="45715" anchor="ctr"/>
          <a:lstStyle/>
          <a:p>
            <a:endParaRPr lang="en-US" dirty="0"/>
          </a:p>
        </p:txBody>
      </p:sp>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5128564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Rectangle 2"/>
          <p:cNvSpPr>
            <a:spLocks noGrp="1" noRot="1" noChangeAspect="1" noChangeArrowheads="1" noTextEdit="1"/>
          </p:cNvSpPr>
          <p:nvPr>
            <p:ph type="sldImg"/>
          </p:nvPr>
        </p:nvSpPr>
        <p:spPr>
          <a:ln/>
        </p:spPr>
      </p:sp>
      <p:sp>
        <p:nvSpPr>
          <p:cNvPr id="3789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The </a:t>
            </a:r>
            <a:r>
              <a:rPr lang="en-GB" b="1" dirty="0"/>
              <a:t>Global Interpreter Lock (GIL)</a:t>
            </a:r>
            <a:r>
              <a:rPr lang="en-GB" dirty="0"/>
              <a:t> in </a:t>
            </a:r>
            <a:r>
              <a:rPr lang="en-GB" dirty="0" err="1"/>
              <a:t>CPython</a:t>
            </a:r>
            <a:r>
              <a:rPr lang="en-GB" dirty="0"/>
              <a:t> ensures that only one thread executes Python bytecode at a time, even on multi-core CPUs. The GIL is released during I/O operations or roughly every 100 ticks (each tick being about 100 bytecode instructions). However, for single complex operations (like math functions), the GIL remains locked until completion.</a:t>
            </a:r>
          </a:p>
          <a:p>
            <a:endParaRPr lang="en-GB" dirty="0"/>
          </a:p>
          <a:p>
            <a:r>
              <a:rPr lang="en-GB" dirty="0"/>
              <a:t>Think of the GIL as a </a:t>
            </a:r>
            <a:r>
              <a:rPr lang="en-GB" b="1" dirty="0"/>
              <a:t>traffic light</a:t>
            </a:r>
            <a:r>
              <a:rPr lang="en-GB" dirty="0"/>
              <a:t> — switching between threads to create the illusion of concurrency, but only one thread truly runs at any moment. For </a:t>
            </a:r>
            <a:r>
              <a:rPr lang="en-GB" b="1" dirty="0"/>
              <a:t>I/O-bound tasks</a:t>
            </a:r>
            <a:r>
              <a:rPr lang="en-GB" dirty="0"/>
              <a:t> (network requests, file reads), the GIL is released while waiting, allowing other threads to proceed. The GIL does </a:t>
            </a:r>
            <a:r>
              <a:rPr lang="en-GB" b="1" dirty="0"/>
              <a:t>not</a:t>
            </a:r>
            <a:r>
              <a:rPr lang="en-GB" dirty="0"/>
              <a:t> apply to C extensions or built-in C modules, which can release it voluntarily, enabling true parallelism in CPU-bound workloads. Other languages like </a:t>
            </a:r>
            <a:r>
              <a:rPr lang="en-GB" b="1" dirty="0"/>
              <a:t>Ruby</a:t>
            </a:r>
            <a:r>
              <a:rPr lang="en-GB" dirty="0"/>
              <a:t> have a similar mechanism, the </a:t>
            </a:r>
            <a:r>
              <a:rPr lang="en-GB" b="1" dirty="0"/>
              <a:t>Global VM Lock (GVL)</a:t>
            </a:r>
            <a:r>
              <a:rPr lang="en-GB" dirty="0"/>
              <a:t>.</a:t>
            </a:r>
          </a:p>
          <a:p>
            <a:endParaRPr lang="en-GB" dirty="0"/>
          </a:p>
          <a:p>
            <a:r>
              <a:rPr lang="en-GB" dirty="0"/>
              <a:t>Despite past efforts like the </a:t>
            </a:r>
            <a:r>
              <a:rPr lang="en-GB" b="1" dirty="0"/>
              <a:t>Unladen Swallow</a:t>
            </a:r>
            <a:r>
              <a:rPr lang="en-GB" dirty="0"/>
              <a:t> project, the GIL remains because it greatly simplifies memory management in </a:t>
            </a:r>
            <a:r>
              <a:rPr lang="en-GB" dirty="0" err="1"/>
              <a:t>CPython</a:t>
            </a:r>
            <a:r>
              <a:rPr lang="en-GB" dirty="0"/>
              <a:t> — removing it would require a full redesign. For real parallelism, developers can use </a:t>
            </a:r>
            <a:r>
              <a:rPr lang="en-GB" b="1" dirty="0"/>
              <a:t>multiprocessing</a:t>
            </a:r>
            <a:r>
              <a:rPr lang="en-GB" dirty="0"/>
              <a:t> (spawning processes instead of threads), </a:t>
            </a:r>
            <a:r>
              <a:rPr lang="en-GB" b="1" dirty="0" err="1"/>
              <a:t>Stackless</a:t>
            </a:r>
            <a:r>
              <a:rPr lang="en-GB" b="1" dirty="0"/>
              <a:t> Python</a:t>
            </a:r>
            <a:r>
              <a:rPr lang="en-GB" dirty="0"/>
              <a:t>, or the </a:t>
            </a:r>
            <a:r>
              <a:rPr lang="en-GB" b="1" dirty="0"/>
              <a:t>Parallel Python Library</a:t>
            </a:r>
            <a:r>
              <a:rPr lang="en-GB" dirty="0"/>
              <a:t>.</a:t>
            </a:r>
          </a:p>
          <a:p>
            <a:r>
              <a:rPr lang="en-GB" dirty="0"/>
              <a:t>Even Python’s creator, </a:t>
            </a:r>
            <a:r>
              <a:rPr lang="en-GB" b="1" dirty="0"/>
              <a:t>Guido van Rossum</a:t>
            </a:r>
            <a:r>
              <a:rPr lang="en-GB" dirty="0"/>
              <a:t>, noted the challenge - “Unfortunately, for most mortals, thread programming is just too hard to get right… even in Python.”</a:t>
            </a:r>
          </a:p>
          <a:p>
            <a:endParaRPr lang="en-GB" dirty="0"/>
          </a:p>
          <a:p>
            <a:pPr>
              <a:buNone/>
            </a:pPr>
            <a:endParaRPr lang="en-GB" dirty="0"/>
          </a:p>
        </p:txBody>
      </p:sp>
    </p:spTree>
    <p:extLst>
      <p:ext uri="{BB962C8B-B14F-4D97-AF65-F5344CB8AC3E}">
        <p14:creationId xmlns:p14="http://schemas.microsoft.com/office/powerpoint/2010/main" val="25935286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Rectangle 2"/>
          <p:cNvSpPr>
            <a:spLocks noGrp="1" noRot="1" noChangeAspect="1" noChangeArrowheads="1" noTextEdit="1"/>
          </p:cNvSpPr>
          <p:nvPr>
            <p:ph type="sldImg"/>
          </p:nvPr>
        </p:nvSpPr>
        <p:spPr>
          <a:ln/>
        </p:spPr>
      </p:sp>
      <p:sp>
        <p:nvSpPr>
          <p:cNvPr id="3891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buNone/>
            </a:pPr>
            <a:r>
              <a:rPr lang="en-GB" dirty="0"/>
              <a:t>The multiprocessing module is ideal for distributing data or tasks across multiple processor cores. Unlike threading, it leverages processes instead of threads. However, processes are inherently more resource-intensive, making them inefficient for trivial data sets or tasks.</a:t>
            </a:r>
          </a:p>
          <a:p>
            <a:pPr>
              <a:buNone/>
            </a:pPr>
            <a:endParaRPr lang="en-GB" dirty="0"/>
          </a:p>
          <a:p>
            <a:pPr>
              <a:buNone/>
            </a:pPr>
            <a:r>
              <a:rPr lang="en-GB" dirty="0"/>
              <a:t>Since processes run in separate memory spaces, any data exchange between them requires the use of a kernel object, which consumes more system resources than shared variables within the same address space. Nevertheless, shared variables necessitate synchronization, whether within the same process or across different processes. (In-process synchronization is technically better than inter-process synchronization, which we'll address on the next slide.)</a:t>
            </a:r>
          </a:p>
          <a:p>
            <a:pPr>
              <a:buNone/>
            </a:pPr>
            <a:endParaRPr lang="en-GB" dirty="0"/>
          </a:p>
          <a:p>
            <a:pPr>
              <a:buNone/>
            </a:pPr>
            <a:r>
              <a:rPr lang="en-GB" dirty="0"/>
              <a:t>The code example on the slide closely resembles the threading example in structure. The key distinction is the inclusion of the </a:t>
            </a:r>
            <a:r>
              <a:rPr lang="en-GB" b="1" dirty="0"/>
              <a:t>if __name__ == "__main__" </a:t>
            </a:r>
            <a:r>
              <a:rPr lang="en-GB" dirty="0"/>
              <a:t>condition. This is crucial because the script is re-executed for child processes, similar to how fork() operates on UNIX systems. </a:t>
            </a:r>
          </a:p>
          <a:p>
            <a:pPr>
              <a:buNone/>
            </a:pPr>
            <a:endParaRPr lang="en-GB" dirty="0"/>
          </a:p>
          <a:p>
            <a:pPr>
              <a:buNone/>
            </a:pPr>
            <a:r>
              <a:rPr lang="en-GB" dirty="0"/>
              <a:t>On Windows, which lacks fork(), the entire script is imported. Therefore, while this condition may be unnecessary on UNIX/Linux, it's recommended for cross-platform compatibility. Notably, in child processes, the value of __name__ becomes "__parents_main__".</a:t>
            </a:r>
          </a:p>
          <a:p>
            <a:r>
              <a:rPr lang="en-GB" dirty="0"/>
              <a:t>Lastly, similar to threading, it is common practice to derive a child class from multiprocessing for enhanced functionality.</a:t>
            </a:r>
          </a:p>
        </p:txBody>
      </p:sp>
    </p:spTree>
    <p:extLst>
      <p:ext uri="{BB962C8B-B14F-4D97-AF65-F5344CB8AC3E}">
        <p14:creationId xmlns:p14="http://schemas.microsoft.com/office/powerpoint/2010/main" val="4251501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Rectangle 2"/>
          <p:cNvSpPr>
            <a:spLocks noGrp="1" noRot="1" noChangeAspect="1" noChangeArrowheads="1" noTextEdit="1"/>
          </p:cNvSpPr>
          <p:nvPr>
            <p:ph type="sldImg"/>
          </p:nvPr>
        </p:nvSpPr>
        <p:spPr>
          <a:ln/>
        </p:spPr>
      </p:sp>
      <p:sp>
        <p:nvSpPr>
          <p:cNvPr id="3994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The </a:t>
            </a:r>
            <a:r>
              <a:rPr lang="en-GB" b="1" dirty="0" err="1"/>
              <a:t>multiprocessing.Queue</a:t>
            </a:r>
            <a:r>
              <a:rPr lang="en-GB" dirty="0"/>
              <a:t> module provides a built-in way for </a:t>
            </a:r>
            <a:r>
              <a:rPr lang="en-GB" b="1" dirty="0"/>
              <a:t>inter-process communication</a:t>
            </a:r>
            <a:r>
              <a:rPr lang="en-GB" dirty="0"/>
              <a:t>. Unlike </a:t>
            </a:r>
            <a:r>
              <a:rPr lang="en-GB" dirty="0" err="1"/>
              <a:t>queue.Queue</a:t>
            </a:r>
            <a:r>
              <a:rPr lang="en-GB" dirty="0"/>
              <a:t>, which is used for threads, </a:t>
            </a:r>
            <a:r>
              <a:rPr lang="en-GB" dirty="0" err="1"/>
              <a:t>multiprocessing.Queue</a:t>
            </a:r>
            <a:r>
              <a:rPr lang="en-GB" dirty="0"/>
              <a:t> handles all necessary locking internally, making operations atomic and preventing race conditions when multiple processes share data.</a:t>
            </a:r>
          </a:p>
          <a:p>
            <a:r>
              <a:rPr lang="en-GB" dirty="0"/>
              <a:t>Queues work perfectly in a </a:t>
            </a:r>
            <a:r>
              <a:rPr lang="en-GB" b="1" dirty="0"/>
              <a:t>producer–consumer model</a:t>
            </a:r>
            <a:r>
              <a:rPr lang="en-GB" dirty="0"/>
              <a:t>, where some processes add data while others retrieve and process it. This ensures efficient workload distribution—processes pick up new tasks only when available, so longer tasks don’t block others.</a:t>
            </a:r>
          </a:p>
          <a:p>
            <a:r>
              <a:rPr lang="en-GB" dirty="0"/>
              <a:t>In the example, one producer (the main process) reads words from a file and places them in the queue, while two consumers (p1 and p2) process the data, printing words that are exactly seven characters long. Termination is handled by sending "END" signals, telling each consumer when to stop.</a:t>
            </a:r>
          </a:p>
          <a:p>
            <a:r>
              <a:rPr lang="en-GB" dirty="0"/>
              <a:t>With minor changes, .</a:t>
            </a:r>
            <a:r>
              <a:rPr lang="en-GB" dirty="0" err="1"/>
              <a:t>task_done</a:t>
            </a:r>
            <a:r>
              <a:rPr lang="en-GB" dirty="0"/>
              <a:t>() and .join() could be used to create a </a:t>
            </a:r>
            <a:r>
              <a:rPr lang="en-GB" b="1" dirty="0" err="1"/>
              <a:t>JoinableQueue</a:t>
            </a:r>
            <a:r>
              <a:rPr lang="en-GB" dirty="0"/>
              <a:t>. The multiprocessing module also provides other synchronization primitives like </a:t>
            </a:r>
            <a:r>
              <a:rPr lang="en-GB" b="1" dirty="0"/>
              <a:t>events</a:t>
            </a:r>
            <a:r>
              <a:rPr lang="en-GB" dirty="0"/>
              <a:t> and </a:t>
            </a:r>
            <a:r>
              <a:rPr lang="en-GB" b="1" dirty="0"/>
              <a:t>semaphores</a:t>
            </a:r>
            <a:r>
              <a:rPr lang="en-GB" dirty="0"/>
              <a:t> for more advanced coordination.</a:t>
            </a:r>
          </a:p>
          <a:p>
            <a:endParaRPr lang="en-GB" dirty="0"/>
          </a:p>
          <a:p>
            <a:r>
              <a:rPr lang="en-GB" dirty="0"/>
              <a:t>Alternatively, the workload could be split manually (e.g., dividing the file in half), though this risks uneven processing where one process finishes early, leaving a CPU idle.</a:t>
            </a:r>
          </a:p>
          <a:p>
            <a:pPr>
              <a:buNone/>
            </a:pPr>
            <a:endParaRPr lang="en-GB" dirty="0"/>
          </a:p>
        </p:txBody>
      </p:sp>
    </p:spTree>
    <p:extLst>
      <p:ext uri="{BB962C8B-B14F-4D97-AF65-F5344CB8AC3E}">
        <p14:creationId xmlns:p14="http://schemas.microsoft.com/office/powerpoint/2010/main" val="24214462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6715073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2"/>
          <p:cNvSpPr>
            <a:spLocks noChangeArrowheads="1"/>
          </p:cNvSpPr>
          <p:nvPr/>
        </p:nvSpPr>
        <p:spPr bwMode="auto">
          <a:xfrm>
            <a:off x="3844925" y="9525"/>
            <a:ext cx="2949575"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29" tIns="45715" rIns="91429" bIns="45715" anchor="ctr"/>
          <a:lstStyle/>
          <a:p>
            <a:endParaRPr lang="en-US" dirty="0"/>
          </a:p>
        </p:txBody>
      </p:sp>
      <p:sp>
        <p:nvSpPr>
          <p:cNvPr id="24582" name="Rectangle 3"/>
          <p:cNvSpPr>
            <a:spLocks noChangeArrowheads="1"/>
          </p:cNvSpPr>
          <p:nvPr/>
        </p:nvSpPr>
        <p:spPr bwMode="auto">
          <a:xfrm>
            <a:off x="0" y="9444039"/>
            <a:ext cx="2947988"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29" tIns="45715" rIns="91429" bIns="45715" anchor="ctr"/>
          <a:lstStyle/>
          <a:p>
            <a:endParaRPr lang="en-US" dirty="0"/>
          </a:p>
        </p:txBody>
      </p:sp>
      <p:sp>
        <p:nvSpPr>
          <p:cNvPr id="24583" name="Rectangle 4"/>
          <p:cNvSpPr>
            <a:spLocks noChangeArrowheads="1"/>
          </p:cNvSpPr>
          <p:nvPr/>
        </p:nvSpPr>
        <p:spPr bwMode="auto">
          <a:xfrm>
            <a:off x="0" y="9525"/>
            <a:ext cx="2947988"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29" tIns="45715" rIns="91429" bIns="45715" anchor="ctr"/>
          <a:lstStyle/>
          <a:p>
            <a:endParaRPr lang="en-US" dirty="0"/>
          </a:p>
        </p:txBody>
      </p:sp>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2188190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buNone/>
            </a:pPr>
            <a:r>
              <a:rPr lang="en-GB" dirty="0"/>
              <a:t>In Python, </a:t>
            </a:r>
            <a:r>
              <a:rPr lang="en-GB" b="1" dirty="0"/>
              <a:t>synchronous programming</a:t>
            </a:r>
            <a:r>
              <a:rPr lang="en-GB" dirty="0"/>
              <a:t> follows a sequential execution model where tasks are executed one at a time, in the order they appear in the code. Each task must complete before the next one can begin. This approach is straightforward and easier to debug, as the flow of execution is predictable. However, synchronous code can become inefficient when dealing with tasks that involve waiting, such as network requests or file I/O operations. The program remains blocked until the current task is finished, which can lead to performance bottlenecks, especially in applications that need to handle multiple tasks concurrently. Synchronous programming is well-suited for CPU-bound tasks that require heavy computation or when strict execution order is necessary, such as database transactions or simple scripts.</a:t>
            </a:r>
          </a:p>
          <a:p>
            <a:pPr>
              <a:buNone/>
            </a:pPr>
            <a:endParaRPr lang="en-GB" dirty="0"/>
          </a:p>
          <a:p>
            <a:r>
              <a:rPr lang="en-GB" dirty="0"/>
              <a:t>On the other hand, </a:t>
            </a:r>
            <a:r>
              <a:rPr lang="en-GB" b="1" dirty="0"/>
              <a:t>asynchronous programming</a:t>
            </a:r>
            <a:r>
              <a:rPr lang="en-GB" dirty="0"/>
              <a:t> allows multiple tasks to run concurrently without blocking the execution of other tasks. This is achieved using Python’s </a:t>
            </a:r>
            <a:r>
              <a:rPr lang="en-GB" b="1" dirty="0"/>
              <a:t>asyncio</a:t>
            </a:r>
            <a:r>
              <a:rPr lang="en-GB" dirty="0"/>
              <a:t> library and the </a:t>
            </a:r>
            <a:r>
              <a:rPr lang="en-GB" b="1" dirty="0"/>
              <a:t>async</a:t>
            </a:r>
            <a:r>
              <a:rPr lang="en-GB" dirty="0"/>
              <a:t> and </a:t>
            </a:r>
            <a:r>
              <a:rPr lang="en-GB" b="1" dirty="0"/>
              <a:t>await</a:t>
            </a:r>
            <a:r>
              <a:rPr lang="en-GB" dirty="0"/>
              <a:t> keywords. With this model, the program can initiate a task, such as fetching data from an API, and move on to other tasks while waiting for the response. This approach significantly improves efficiency in I/O-bound operations, like handling multiple client requests in a web server or fetching data from various sources simultaneously. However, asynchronous code can be more complex to manage due to potential race conditions and the need for careful error handling. Despite this complexity, it is essential for building scalable and responsive applications.</a:t>
            </a:r>
          </a:p>
        </p:txBody>
      </p:sp>
    </p:spTree>
    <p:extLst>
      <p:ext uri="{BB962C8B-B14F-4D97-AF65-F5344CB8AC3E}">
        <p14:creationId xmlns:p14="http://schemas.microsoft.com/office/powerpoint/2010/main" val="38962600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27D9D-904B-FC18-F684-F806635E3B97}"/>
            </a:ext>
          </a:extLst>
        </p:cNvPr>
        <p:cNvGrpSpPr/>
        <p:nvPr/>
      </p:nvGrpSpPr>
      <p:grpSpPr>
        <a:xfrm>
          <a:off x="0" y="0"/>
          <a:ext cx="0" cy="0"/>
          <a:chOff x="0" y="0"/>
          <a:chExt cx="0" cy="0"/>
        </a:xfrm>
      </p:grpSpPr>
      <p:sp>
        <p:nvSpPr>
          <p:cNvPr id="35842" name="Rectangle 2">
            <a:extLst>
              <a:ext uri="{FF2B5EF4-FFF2-40B4-BE49-F238E27FC236}">
                <a16:creationId xmlns:a16="http://schemas.microsoft.com/office/drawing/2014/main" id="{E34172C1-C166-37DA-57DF-F10031F981C4}"/>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D6B6C342-E323-5BFC-45CA-03DA90A496A5}"/>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buNone/>
            </a:pPr>
            <a:r>
              <a:rPr lang="en-GB" dirty="0"/>
              <a:t>In Python, different models handle tasks concurrently or in parallel, depending on whether the program is CPU-bound or I/O-bound. Understanding where </a:t>
            </a:r>
            <a:r>
              <a:rPr lang="en-GB" b="1" dirty="0"/>
              <a:t>asynchronous programming (asyncio)</a:t>
            </a:r>
            <a:r>
              <a:rPr lang="en-GB" dirty="0"/>
              <a:t> fits within these models is key to writing efficient and scalable code. </a:t>
            </a:r>
          </a:p>
          <a:p>
            <a:pPr>
              <a:buNone/>
            </a:pPr>
            <a:endParaRPr lang="en-GB" dirty="0"/>
          </a:p>
          <a:p>
            <a:pPr>
              <a:buNone/>
            </a:pPr>
            <a:r>
              <a:rPr lang="en-GB" b="1" dirty="0"/>
              <a:t>Parallelism</a:t>
            </a:r>
            <a:r>
              <a:rPr lang="en-GB" dirty="0"/>
              <a:t> refers to running multiple tasks at the same time on </a:t>
            </a:r>
            <a:r>
              <a:rPr lang="en-GB" b="1" dirty="0"/>
              <a:t>multiple CPU cores</a:t>
            </a:r>
            <a:r>
              <a:rPr lang="en-GB" dirty="0"/>
              <a:t>, effectively </a:t>
            </a:r>
            <a:r>
              <a:rPr lang="en-GB" b="0" dirty="0"/>
              <a:t>bypassing Python's Global Interpreter Lock (GIL). </a:t>
            </a:r>
            <a:r>
              <a:rPr lang="en-GB" dirty="0"/>
              <a:t>This allows </a:t>
            </a:r>
            <a:r>
              <a:rPr lang="en-GB" b="1" dirty="0"/>
              <a:t>true parallel execution</a:t>
            </a:r>
            <a:r>
              <a:rPr lang="en-GB" dirty="0"/>
              <a:t>, making it ideal for </a:t>
            </a:r>
            <a:r>
              <a:rPr lang="en-GB" b="1" dirty="0"/>
              <a:t>CPU-bound tasks</a:t>
            </a:r>
            <a:r>
              <a:rPr lang="en-GB" dirty="0"/>
              <a:t> like data analysis and scientific computing. Python’s multiprocessing module enables this by creating separate processes, each with its own memory space.</a:t>
            </a:r>
          </a:p>
          <a:p>
            <a:pPr>
              <a:buNone/>
            </a:pPr>
            <a:endParaRPr lang="en-GB" dirty="0"/>
          </a:p>
          <a:p>
            <a:pPr>
              <a:buNone/>
            </a:pPr>
            <a:r>
              <a:rPr lang="en-GB" b="1" dirty="0"/>
              <a:t>Multiprocessing</a:t>
            </a:r>
            <a:r>
              <a:rPr lang="en-GB" dirty="0"/>
              <a:t>, on the other hand, involves running </a:t>
            </a:r>
            <a:r>
              <a:rPr lang="en-GB" b="0" dirty="0"/>
              <a:t>separate, independent processes on multiple cores</a:t>
            </a:r>
            <a:r>
              <a:rPr lang="en-GB" dirty="0"/>
              <a:t>. Each process operates in isolation with its own memory, which also bypasses the GIL. This approach is highly effective for </a:t>
            </a:r>
            <a:r>
              <a:rPr lang="en-GB" b="1" dirty="0"/>
              <a:t>heavy computation tasks</a:t>
            </a:r>
            <a:r>
              <a:rPr lang="en-GB" dirty="0"/>
              <a:t> like machine learning or large-scale data processing.</a:t>
            </a:r>
          </a:p>
          <a:p>
            <a:pPr>
              <a:buNone/>
            </a:pPr>
            <a:endParaRPr lang="en-GB" dirty="0"/>
          </a:p>
        </p:txBody>
      </p:sp>
    </p:spTree>
    <p:extLst>
      <p:ext uri="{BB962C8B-B14F-4D97-AF65-F5344CB8AC3E}">
        <p14:creationId xmlns:p14="http://schemas.microsoft.com/office/powerpoint/2010/main" val="7837418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F8508-EDDC-0827-F688-D08D3F985F8E}"/>
            </a:ext>
          </a:extLst>
        </p:cNvPr>
        <p:cNvGrpSpPr/>
        <p:nvPr/>
      </p:nvGrpSpPr>
      <p:grpSpPr>
        <a:xfrm>
          <a:off x="0" y="0"/>
          <a:ext cx="0" cy="0"/>
          <a:chOff x="0" y="0"/>
          <a:chExt cx="0" cy="0"/>
        </a:xfrm>
      </p:grpSpPr>
      <p:sp>
        <p:nvSpPr>
          <p:cNvPr id="35842" name="Rectangle 2">
            <a:extLst>
              <a:ext uri="{FF2B5EF4-FFF2-40B4-BE49-F238E27FC236}">
                <a16:creationId xmlns:a16="http://schemas.microsoft.com/office/drawing/2014/main" id="{6BD6231D-13D7-BE61-AAAE-EDA3B5A2F5B1}"/>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DAAD2FB2-23B5-9EC4-EAAF-0AD0A1400D66}"/>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buNone/>
            </a:pPr>
            <a:endParaRPr lang="en-GB" dirty="0"/>
          </a:p>
          <a:p>
            <a:pPr>
              <a:buNone/>
            </a:pPr>
            <a:r>
              <a:rPr lang="en-GB" b="1" dirty="0"/>
              <a:t>Concurrency</a:t>
            </a:r>
            <a:r>
              <a:rPr lang="en-GB" dirty="0"/>
              <a:t>, which is where </a:t>
            </a:r>
            <a:r>
              <a:rPr lang="en-GB" b="1" dirty="0"/>
              <a:t>asynchronous programming fits in</a:t>
            </a:r>
            <a:r>
              <a:rPr lang="en-GB" dirty="0"/>
              <a:t>, allows multiple tasks to </a:t>
            </a:r>
            <a:r>
              <a:rPr lang="en-GB" b="0" dirty="0"/>
              <a:t>start, run, and complete independently, </a:t>
            </a:r>
            <a:r>
              <a:rPr lang="en-GB" dirty="0"/>
              <a:t>but not necessarily at the same time. Python’s </a:t>
            </a:r>
            <a:r>
              <a:rPr lang="en-GB" b="1" dirty="0"/>
              <a:t>asyncio</a:t>
            </a:r>
            <a:r>
              <a:rPr lang="en-GB" dirty="0"/>
              <a:t> module and concurrent.futures library allow for </a:t>
            </a:r>
            <a:r>
              <a:rPr lang="en-GB" b="0" dirty="0"/>
              <a:t>efficient task switching during I/O-bound operations</a:t>
            </a:r>
            <a:r>
              <a:rPr lang="en-GB" dirty="0"/>
              <a:t>, such as handling multiple API requests or managing thousands of web sockets. Unlike multiprocessing, concurrency does not achieve true parallel execution but improves performance by avoiding idle time while waiting for external resources.</a:t>
            </a:r>
          </a:p>
          <a:p>
            <a:pPr>
              <a:buNone/>
            </a:pPr>
            <a:endParaRPr lang="en-GB" dirty="0"/>
          </a:p>
          <a:p>
            <a:pPr>
              <a:buNone/>
            </a:pPr>
            <a:r>
              <a:rPr lang="en-GB" b="1" dirty="0"/>
              <a:t>Threading</a:t>
            </a:r>
            <a:r>
              <a:rPr lang="en-GB" dirty="0"/>
              <a:t> allows </a:t>
            </a:r>
            <a:r>
              <a:rPr lang="en-GB" b="0" dirty="0"/>
              <a:t>multiple threads to run within a single process</a:t>
            </a:r>
            <a:r>
              <a:rPr lang="en-GB" dirty="0"/>
              <a:t>, sharing the same memory. However, due to the GIL, threading is limited in performance for CPU-bound tasks. It is best suited for tasks such as file I/O or web scraping.</a:t>
            </a:r>
          </a:p>
          <a:p>
            <a:pPr>
              <a:buNone/>
            </a:pPr>
            <a:endParaRPr lang="en-GB" dirty="0"/>
          </a:p>
          <a:p>
            <a:pPr>
              <a:buNone/>
            </a:pPr>
            <a:r>
              <a:rPr lang="en-GB" b="1" dirty="0" err="1"/>
              <a:t>asyncio</a:t>
            </a:r>
            <a:r>
              <a:rPr lang="en-GB" dirty="0"/>
              <a:t> fits within the </a:t>
            </a:r>
            <a:r>
              <a:rPr lang="en-GB" b="1" dirty="0"/>
              <a:t>concurrency model</a:t>
            </a:r>
            <a:r>
              <a:rPr lang="en-GB" dirty="0"/>
              <a:t>, excelling </a:t>
            </a:r>
            <a:r>
              <a:rPr lang="en-GB" b="0" dirty="0"/>
              <a:t>at handling high numbers of I/O-bound tasks efficiently without blocking the main thread</a:t>
            </a:r>
            <a:r>
              <a:rPr lang="en-GB" dirty="0"/>
              <a:t>, making it essential for building scalable network servers or real-time applications.</a:t>
            </a:r>
          </a:p>
        </p:txBody>
      </p:sp>
    </p:spTree>
    <p:extLst>
      <p:ext uri="{BB962C8B-B14F-4D97-AF65-F5344CB8AC3E}">
        <p14:creationId xmlns:p14="http://schemas.microsoft.com/office/powerpoint/2010/main" val="7384085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23FAE-25D9-5F4A-80E1-A1B315F84E1D}"/>
            </a:ext>
          </a:extLst>
        </p:cNvPr>
        <p:cNvGrpSpPr/>
        <p:nvPr/>
      </p:nvGrpSpPr>
      <p:grpSpPr>
        <a:xfrm>
          <a:off x="0" y="0"/>
          <a:ext cx="0" cy="0"/>
          <a:chOff x="0" y="0"/>
          <a:chExt cx="0" cy="0"/>
        </a:xfrm>
      </p:grpSpPr>
      <p:sp>
        <p:nvSpPr>
          <p:cNvPr id="35842" name="Rectangle 2">
            <a:extLst>
              <a:ext uri="{FF2B5EF4-FFF2-40B4-BE49-F238E27FC236}">
                <a16:creationId xmlns:a16="http://schemas.microsoft.com/office/drawing/2014/main" id="{E76B3162-D189-3D81-3669-BEA4460CB6EB}"/>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5CA1EFC7-1480-E707-D793-278C9A07E81D}"/>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buNone/>
            </a:pPr>
            <a:r>
              <a:rPr lang="en-GB" dirty="0"/>
              <a:t>Python's </a:t>
            </a:r>
            <a:r>
              <a:rPr lang="en-GB" b="1" dirty="0"/>
              <a:t>asyncio</a:t>
            </a:r>
            <a:r>
              <a:rPr lang="en-GB" dirty="0"/>
              <a:t> module allows </a:t>
            </a:r>
            <a:r>
              <a:rPr lang="en-GB" b="1" dirty="0"/>
              <a:t>asynchronous, non-blocking execution</a:t>
            </a:r>
            <a:r>
              <a:rPr lang="en-GB" dirty="0"/>
              <a:t>. It stands for </a:t>
            </a:r>
            <a:r>
              <a:rPr lang="en-GB" b="1" dirty="0"/>
              <a:t>asynchronous input output </a:t>
            </a:r>
            <a:r>
              <a:rPr lang="en-GB" dirty="0"/>
              <a:t>and can provide high concurrency. Unlike the threading or multiprocessing modules, which create separate threads or processes, asyncio runs everything within a </a:t>
            </a:r>
            <a:r>
              <a:rPr lang="en-GB" b="1" dirty="0"/>
              <a:t>single thread</a:t>
            </a:r>
            <a:r>
              <a:rPr lang="en-GB" dirty="0"/>
              <a:t> using an </a:t>
            </a:r>
            <a:r>
              <a:rPr lang="en-GB" b="1" dirty="0"/>
              <a:t>event loop</a:t>
            </a:r>
            <a:r>
              <a:rPr lang="en-GB" dirty="0"/>
              <a:t>. This approach is highly efficient for </a:t>
            </a:r>
            <a:r>
              <a:rPr lang="en-GB" b="0" dirty="0"/>
              <a:t>handling I/O-bound tasks, </a:t>
            </a:r>
            <a:r>
              <a:rPr lang="en-GB" dirty="0"/>
              <a:t>such as reading from files, making API calls, or managing network connections.</a:t>
            </a:r>
          </a:p>
          <a:p>
            <a:pPr>
              <a:buNone/>
            </a:pPr>
            <a:endParaRPr lang="en-GB" dirty="0"/>
          </a:p>
          <a:p>
            <a:pPr>
              <a:buNone/>
            </a:pPr>
            <a:r>
              <a:rPr lang="en-GB" dirty="0"/>
              <a:t>The core concept is the </a:t>
            </a:r>
            <a:r>
              <a:rPr lang="en-GB" b="1" dirty="0"/>
              <a:t>coroutine</a:t>
            </a:r>
            <a:r>
              <a:rPr lang="en-GB" dirty="0"/>
              <a:t>, which is defined using the </a:t>
            </a:r>
            <a:r>
              <a:rPr lang="en-GB" b="1" dirty="0"/>
              <a:t>async</a:t>
            </a:r>
            <a:r>
              <a:rPr lang="en-GB" dirty="0"/>
              <a:t> keyword. Coroutines can be paused with the </a:t>
            </a:r>
            <a:r>
              <a:rPr lang="en-GB" b="1" dirty="0"/>
              <a:t>await</a:t>
            </a:r>
            <a:r>
              <a:rPr lang="en-GB" dirty="0"/>
              <a:t> keyword, allowing other tasks to run while waiting for an I/O operation to complete. This makes asyncio more efficient than traditional threading for tasks that spend most of their time waiting for external resources.</a:t>
            </a:r>
          </a:p>
          <a:p>
            <a:pPr>
              <a:buNone/>
            </a:pPr>
            <a:endParaRPr lang="en-GB" dirty="0"/>
          </a:p>
          <a:p>
            <a:pPr>
              <a:buNone/>
            </a:pPr>
            <a:r>
              <a:rPr lang="en-GB" dirty="0"/>
              <a:t>By using the asyncio event loop, we can manage </a:t>
            </a:r>
            <a:r>
              <a:rPr lang="en-GB" b="1" dirty="0"/>
              <a:t>thousands of tasks concurrently</a:t>
            </a:r>
            <a:r>
              <a:rPr lang="en-GB" dirty="0"/>
              <a:t>, without the overhead of creating multiple threads or processes. Remember asyncio is </a:t>
            </a:r>
            <a:r>
              <a:rPr lang="en-GB" b="0" dirty="0"/>
              <a:t>not suitable for </a:t>
            </a:r>
            <a:r>
              <a:rPr lang="en-GB" b="1" dirty="0"/>
              <a:t>CPU-bound </a:t>
            </a:r>
            <a:r>
              <a:rPr lang="en-GB" b="0" dirty="0"/>
              <a:t>tasks</a:t>
            </a:r>
            <a:r>
              <a:rPr lang="en-GB" dirty="0"/>
              <a:t>, as it still runs on a single core and is still restricted by GIL</a:t>
            </a:r>
          </a:p>
          <a:p>
            <a:pPr>
              <a:buNone/>
            </a:pPr>
            <a:endParaRPr lang="en-GB" dirty="0"/>
          </a:p>
          <a:p>
            <a:r>
              <a:rPr lang="en-GB" dirty="0"/>
              <a:t>In the next slides, we'll explore how to define coroutines and use the event loop to manage multiple asynchronous tasks.</a:t>
            </a:r>
          </a:p>
          <a:p>
            <a:endParaRPr lang="en-GB" dirty="0"/>
          </a:p>
        </p:txBody>
      </p:sp>
    </p:spTree>
    <p:extLst>
      <p:ext uri="{BB962C8B-B14F-4D97-AF65-F5344CB8AC3E}">
        <p14:creationId xmlns:p14="http://schemas.microsoft.com/office/powerpoint/2010/main" val="33788129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In this example, </a:t>
            </a:r>
            <a:r>
              <a:rPr lang="en-GB" b="1" dirty="0" err="1"/>
              <a:t>asyncio</a:t>
            </a:r>
            <a:r>
              <a:rPr lang="en-GB" dirty="0"/>
              <a:t> is used to handle multiple tasks concurrently. The </a:t>
            </a:r>
            <a:r>
              <a:rPr lang="en-GB" dirty="0" err="1"/>
              <a:t>fetch_data</a:t>
            </a:r>
            <a:r>
              <a:rPr lang="en-GB" dirty="0"/>
              <a:t>() function simulates a network request by pausing for two seconds using await </a:t>
            </a:r>
            <a:r>
              <a:rPr lang="en-GB" dirty="0" err="1"/>
              <a:t>asyncio.sleep</a:t>
            </a:r>
            <a:r>
              <a:rPr lang="en-GB" dirty="0"/>
              <a:t>(2). In main(), we create three tasks with </a:t>
            </a:r>
            <a:r>
              <a:rPr lang="en-GB" dirty="0" err="1"/>
              <a:t>asyncio.create_task</a:t>
            </a:r>
            <a:r>
              <a:rPr lang="en-GB" dirty="0"/>
              <a:t>(), each running </a:t>
            </a:r>
            <a:r>
              <a:rPr lang="en-GB" dirty="0" err="1"/>
              <a:t>fetch_data</a:t>
            </a:r>
            <a:r>
              <a:rPr lang="en-GB" dirty="0"/>
              <a:t>() with different inputs. These tasks start immediately and run </a:t>
            </a:r>
            <a:r>
              <a:rPr lang="en-GB" b="1" dirty="0"/>
              <a:t>concurrently</a:t>
            </a:r>
            <a:r>
              <a:rPr lang="en-GB" dirty="0"/>
              <a:t>, rather than sequentially.</a:t>
            </a:r>
          </a:p>
          <a:p>
            <a:endParaRPr lang="en-GB" dirty="0"/>
          </a:p>
          <a:p>
            <a:r>
              <a:rPr lang="en-GB" dirty="0"/>
              <a:t>We then use await </a:t>
            </a:r>
            <a:r>
              <a:rPr lang="en-GB" dirty="0" err="1"/>
              <a:t>asyncio.gather</a:t>
            </a:r>
            <a:r>
              <a:rPr lang="en-GB" dirty="0"/>
              <a:t>() to wait for all tasks to finish and collect their results into a list. Since the tasks run together, the total runtime is about </a:t>
            </a:r>
            <a:r>
              <a:rPr lang="en-GB" b="1" dirty="0"/>
              <a:t>2 seconds</a:t>
            </a:r>
            <a:r>
              <a:rPr lang="en-GB" dirty="0"/>
              <a:t>, not 6 — as would happen with sequential execution.</a:t>
            </a:r>
          </a:p>
          <a:p>
            <a:endParaRPr lang="en-GB" dirty="0"/>
          </a:p>
          <a:p>
            <a:r>
              <a:rPr lang="en-GB" dirty="0"/>
              <a:t>This approach is ideal for </a:t>
            </a:r>
            <a:r>
              <a:rPr lang="en-GB" b="1" dirty="0"/>
              <a:t>I/O-bound operations</a:t>
            </a:r>
            <a:r>
              <a:rPr lang="en-GB" dirty="0"/>
              <a:t> like multiple API calls or file reads, where the program would otherwise spend time waiting. </a:t>
            </a:r>
            <a:r>
              <a:rPr lang="en-GB" dirty="0" err="1"/>
              <a:t>Asyncio</a:t>
            </a:r>
            <a:r>
              <a:rPr lang="en-GB" dirty="0"/>
              <a:t> allows switching between tasks while waiting for others to complete, improving efficiency.</a:t>
            </a:r>
          </a:p>
          <a:p>
            <a:endParaRPr lang="en-GB" dirty="0"/>
          </a:p>
          <a:p>
            <a:r>
              <a:rPr lang="en-GB" dirty="0"/>
              <a:t>Using </a:t>
            </a:r>
            <a:r>
              <a:rPr lang="en-GB" dirty="0" err="1"/>
              <a:t>asyncio.sleep</a:t>
            </a:r>
            <a:r>
              <a:rPr lang="en-GB" dirty="0"/>
              <a:t>() instead of </a:t>
            </a:r>
            <a:r>
              <a:rPr lang="en-GB" dirty="0" err="1"/>
              <a:t>time.sleep</a:t>
            </a:r>
            <a:r>
              <a:rPr lang="en-GB" dirty="0"/>
              <a:t>() may seem minor but is crucial: </a:t>
            </a:r>
            <a:r>
              <a:rPr lang="en-GB" dirty="0" err="1"/>
              <a:t>time.sleep</a:t>
            </a:r>
            <a:r>
              <a:rPr lang="en-GB" dirty="0"/>
              <a:t>() blocks execution, while </a:t>
            </a:r>
            <a:r>
              <a:rPr lang="en-GB" dirty="0" err="1"/>
              <a:t>asyncio.sleep</a:t>
            </a:r>
            <a:r>
              <a:rPr lang="en-GB" dirty="0"/>
              <a:t>() is </a:t>
            </a:r>
            <a:r>
              <a:rPr lang="en-GB" b="1" dirty="0"/>
              <a:t>non-blocking</a:t>
            </a:r>
            <a:r>
              <a:rPr lang="en-GB" dirty="0"/>
              <a:t>, allowing other tasks to run during the wait — just like a real-world network or file operation.</a:t>
            </a:r>
          </a:p>
          <a:p>
            <a:endParaRPr lang="en-GB" dirty="0"/>
          </a:p>
        </p:txBody>
      </p:sp>
    </p:spTree>
    <p:extLst>
      <p:ext uri="{BB962C8B-B14F-4D97-AF65-F5344CB8AC3E}">
        <p14:creationId xmlns:p14="http://schemas.microsoft.com/office/powerpoint/2010/main" val="1563967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6" name="Rectangle 3"/>
          <p:cNvSpPr>
            <a:spLocks noGrp="1" noChangeArrowheads="1"/>
          </p:cNvSpPr>
          <p:nvPr>
            <p:ph type="body" idx="1"/>
          </p:nvPr>
        </p:nvSpPr>
        <p:spPr/>
        <p:txBody>
          <a:bodyPr/>
          <a:lstStyle/>
          <a:p>
            <a:r>
              <a:rPr lang="en-GB" dirty="0"/>
              <a:t>In Python, starting </a:t>
            </a:r>
            <a:r>
              <a:rPr lang="en-GB" b="1" dirty="0"/>
              <a:t>child processes</a:t>
            </a:r>
            <a:r>
              <a:rPr lang="en-GB" dirty="0"/>
              <a:t> and using </a:t>
            </a:r>
            <a:r>
              <a:rPr lang="en-GB" b="1" dirty="0"/>
              <a:t>multi-threading</a:t>
            </a:r>
            <a:r>
              <a:rPr lang="en-GB" dirty="0"/>
              <a:t> both improve performance and concurrency, but in different ways.</a:t>
            </a:r>
          </a:p>
          <a:p>
            <a:endParaRPr lang="en-GB" dirty="0"/>
          </a:p>
          <a:p>
            <a:r>
              <a:rPr lang="en-GB" dirty="0"/>
              <a:t>The </a:t>
            </a:r>
            <a:r>
              <a:rPr lang="en-GB" b="1" dirty="0"/>
              <a:t>Global Interpreter Lock (GIL)</a:t>
            </a:r>
            <a:r>
              <a:rPr lang="en-GB" dirty="0"/>
              <a:t> prevents multiple threads from running Python code simultaneously, so threads do not speed up </a:t>
            </a:r>
            <a:r>
              <a:rPr lang="en-GB" b="1" dirty="0"/>
              <a:t>CPU-intensive</a:t>
            </a:r>
            <a:r>
              <a:rPr lang="en-GB" dirty="0"/>
              <a:t> tasks. In these cases, </a:t>
            </a:r>
            <a:r>
              <a:rPr lang="en-GB" b="1" dirty="0"/>
              <a:t>multiprocessing</a:t>
            </a:r>
            <a:r>
              <a:rPr lang="en-GB" dirty="0"/>
              <a:t> is preferred—it starts independent processes that can use multiple CPU cores and provide </a:t>
            </a:r>
            <a:r>
              <a:rPr lang="en-GB" b="1" dirty="0"/>
              <a:t>fault isolation</a:t>
            </a:r>
            <a:r>
              <a:rPr lang="en-GB" dirty="0"/>
              <a:t> if one process crashes.</a:t>
            </a:r>
          </a:p>
          <a:p>
            <a:endParaRPr lang="en-GB" b="1" dirty="0"/>
          </a:p>
          <a:p>
            <a:r>
              <a:rPr lang="en-GB" b="1" dirty="0"/>
              <a:t>Multiprocessing benefits:</a:t>
            </a:r>
            <a:endParaRPr lang="en-GB" dirty="0"/>
          </a:p>
          <a:p>
            <a:pPr marL="628650" lvl="1" indent="-171450">
              <a:buFont typeface="Arial" panose="020B0604020202020204" pitchFamily="34" charset="0"/>
              <a:buChar char="•"/>
            </a:pPr>
            <a:r>
              <a:rPr lang="en-GB" b="1" dirty="0"/>
              <a:t>Bypasses the GIL</a:t>
            </a:r>
            <a:r>
              <a:rPr lang="en-GB" dirty="0"/>
              <a:t> – each process has its own memory space and interpreter.</a:t>
            </a:r>
          </a:p>
          <a:p>
            <a:pPr marL="628650" lvl="1" indent="-171450">
              <a:buFont typeface="Arial" panose="020B0604020202020204" pitchFamily="34" charset="0"/>
              <a:buChar char="•"/>
            </a:pPr>
            <a:r>
              <a:rPr lang="en-GB" b="1" dirty="0"/>
              <a:t>Performance</a:t>
            </a:r>
            <a:r>
              <a:rPr lang="en-GB" dirty="0"/>
              <a:t> – ideal for CPU-bound tasks such as data processing, image manipulation, or machine learning.</a:t>
            </a:r>
          </a:p>
          <a:p>
            <a:pPr marL="628650" lvl="1" indent="-171450">
              <a:buFont typeface="Arial" panose="020B0604020202020204" pitchFamily="34" charset="0"/>
              <a:buChar char="•"/>
            </a:pPr>
            <a:r>
              <a:rPr lang="en-GB" b="1" dirty="0"/>
              <a:t>Fault isolation</a:t>
            </a:r>
            <a:r>
              <a:rPr lang="en-GB" dirty="0"/>
              <a:t> – one process can fail without affecting others.</a:t>
            </a:r>
          </a:p>
          <a:p>
            <a:r>
              <a:rPr lang="en-GB" dirty="0"/>
              <a:t>Although constrained by the GIL, </a:t>
            </a:r>
            <a:r>
              <a:rPr lang="en-GB" b="1" dirty="0"/>
              <a:t>threads</a:t>
            </a:r>
            <a:r>
              <a:rPr lang="en-GB" dirty="0"/>
              <a:t> are still valuable for </a:t>
            </a:r>
            <a:r>
              <a:rPr lang="en-GB" b="1" dirty="0"/>
              <a:t>I/O-bound</a:t>
            </a:r>
            <a:r>
              <a:rPr lang="en-GB" dirty="0"/>
              <a:t> tasks (e.g., handling network requests, file I/O, or database queries) because they keep programs </a:t>
            </a:r>
            <a:r>
              <a:rPr lang="en-GB" b="1" dirty="0"/>
              <a:t>responsive</a:t>
            </a:r>
            <a:r>
              <a:rPr lang="en-GB" dirty="0"/>
              <a:t> by running operations asynchronously.</a:t>
            </a:r>
          </a:p>
          <a:p>
            <a:endParaRPr lang="en-GB" dirty="0"/>
          </a:p>
          <a:p>
            <a:r>
              <a:rPr lang="en-GB" dirty="0"/>
              <a:t>This chapter explores how to start child processes and threads, and how the </a:t>
            </a:r>
            <a:r>
              <a:rPr lang="en-GB" b="1" dirty="0"/>
              <a:t>GIL</a:t>
            </a:r>
            <a:r>
              <a:rPr lang="en-GB" dirty="0"/>
              <a:t> influences both.</a:t>
            </a:r>
          </a:p>
          <a:p>
            <a:endParaRPr lang="en-GB"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27599416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buNone/>
            </a:pPr>
            <a:r>
              <a:rPr lang="en-GB" dirty="0"/>
              <a:t>In this example, we are using asyncio to handle an </a:t>
            </a:r>
            <a:r>
              <a:rPr lang="en-GB" b="1" dirty="0"/>
              <a:t>HTTP request in a non-blocking way</a:t>
            </a:r>
            <a:r>
              <a:rPr lang="en-GB" dirty="0"/>
              <a:t>. The fetch_data() function makes a request to an external API using httpx.AsyncClient(), which is an </a:t>
            </a:r>
            <a:r>
              <a:rPr lang="en-GB" b="0" dirty="0"/>
              <a:t>asynchronous alternative to the traditional requests library</a:t>
            </a:r>
            <a:r>
              <a:rPr lang="en-GB" dirty="0"/>
              <a:t>. This allows the program to </a:t>
            </a:r>
            <a:r>
              <a:rPr lang="en-GB" b="0" dirty="0"/>
              <a:t>wait for the server's response without blocking the main thread</a:t>
            </a:r>
            <a:r>
              <a:rPr lang="en-GB" dirty="0"/>
              <a:t>, making it more efficient when handling multiple requests.</a:t>
            </a:r>
          </a:p>
          <a:p>
            <a:pPr>
              <a:buNone/>
            </a:pPr>
            <a:endParaRPr lang="en-GB" dirty="0"/>
          </a:p>
          <a:p>
            <a:pPr>
              <a:buNone/>
            </a:pPr>
            <a:r>
              <a:rPr lang="en-GB" dirty="0"/>
              <a:t>By using the async with statement, we ensure that the connection is properly managed and automatically closed after the request is complete. If the server responds with a status code other than 200, we handle the error and return None. Otherwise, the data is returned as a JSON object.</a:t>
            </a:r>
          </a:p>
          <a:p>
            <a:pPr>
              <a:buNone/>
            </a:pPr>
            <a:endParaRPr lang="en-GB" dirty="0"/>
          </a:p>
          <a:p>
            <a:pPr>
              <a:buNone/>
            </a:pPr>
            <a:r>
              <a:rPr lang="en-GB" dirty="0"/>
              <a:t>The get_data() function then </a:t>
            </a:r>
            <a:r>
              <a:rPr lang="en-GB" b="0" dirty="0"/>
              <a:t>awaits the result of fetch_data(),</a:t>
            </a:r>
            <a:r>
              <a:rPr lang="en-GB" dirty="0"/>
              <a:t> allowing us to access the data once the request has finished. Finally, asyncio.run() is used to run the coroutine and return the data.</a:t>
            </a:r>
          </a:p>
          <a:p>
            <a:pPr>
              <a:buNone/>
            </a:pPr>
            <a:endParaRPr lang="en-GB" dirty="0"/>
          </a:p>
          <a:p>
            <a:r>
              <a:rPr lang="en-GB" dirty="0"/>
              <a:t>This approach is ideal for </a:t>
            </a:r>
            <a:r>
              <a:rPr lang="en-GB" b="1" dirty="0"/>
              <a:t>I/O-bound tasks</a:t>
            </a:r>
            <a:r>
              <a:rPr lang="en-GB" dirty="0"/>
              <a:t> such as fetching data from APIs or accessing databases, as it allows the program to remain responsive while waiting for external resources.</a:t>
            </a:r>
          </a:p>
        </p:txBody>
      </p:sp>
    </p:spTree>
    <p:extLst>
      <p:ext uri="{BB962C8B-B14F-4D97-AF65-F5344CB8AC3E}">
        <p14:creationId xmlns:p14="http://schemas.microsoft.com/office/powerpoint/2010/main" val="10883972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468063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36E13-A6B5-885E-ED3B-4599027D8276}"/>
            </a:ext>
          </a:extLst>
        </p:cNvPr>
        <p:cNvGrpSpPr/>
        <p:nvPr/>
      </p:nvGrpSpPr>
      <p:grpSpPr>
        <a:xfrm>
          <a:off x="0" y="0"/>
          <a:ext cx="0" cy="0"/>
          <a:chOff x="0" y="0"/>
          <a:chExt cx="0" cy="0"/>
        </a:xfrm>
      </p:grpSpPr>
      <p:sp>
        <p:nvSpPr>
          <p:cNvPr id="25606" name="Rectangle 3">
            <a:extLst>
              <a:ext uri="{FF2B5EF4-FFF2-40B4-BE49-F238E27FC236}">
                <a16:creationId xmlns:a16="http://schemas.microsoft.com/office/drawing/2014/main" id="{BDC9F162-791F-D428-38BC-756FA455058F}"/>
              </a:ext>
            </a:extLst>
          </p:cNvPr>
          <p:cNvSpPr>
            <a:spLocks noGrp="1" noChangeArrowheads="1"/>
          </p:cNvSpPr>
          <p:nvPr>
            <p:ph type="body" idx="1"/>
          </p:nvPr>
        </p:nvSpPr>
        <p:spPr/>
        <p:txBody>
          <a:bodyPr/>
          <a:lstStyle/>
          <a:p>
            <a:r>
              <a:rPr lang="en-GB" dirty="0"/>
              <a:t>Most modern operating systems allow multiple applications to run simultaneously, letting background tasks operate while the user works in the foreground. It’s also possible to run several instances of the same program at once.</a:t>
            </a:r>
          </a:p>
          <a:p>
            <a:endParaRPr lang="en-GB" dirty="0"/>
          </a:p>
          <a:p>
            <a:r>
              <a:rPr lang="en-GB" dirty="0"/>
              <a:t>The two key operating-system objects involved in multitasking are </a:t>
            </a:r>
            <a:r>
              <a:rPr lang="en-GB" b="1" dirty="0"/>
              <a:t>processes</a:t>
            </a:r>
            <a:r>
              <a:rPr lang="en-GB" dirty="0"/>
              <a:t> and </a:t>
            </a:r>
            <a:r>
              <a:rPr lang="en-GB" b="1" dirty="0"/>
              <a:t>threads</a:t>
            </a:r>
            <a:r>
              <a:rPr lang="en-GB" dirty="0"/>
              <a:t>. A </a:t>
            </a:r>
            <a:r>
              <a:rPr lang="en-GB" b="1" dirty="0"/>
              <a:t>process</a:t>
            </a:r>
            <a:r>
              <a:rPr lang="en-GB" dirty="0"/>
              <a:t> is an instance of a running program that owns its own resources (such as code and data) within a private memory space. These resources are destroyed when the process terminates.</a:t>
            </a:r>
          </a:p>
          <a:p>
            <a:endParaRPr lang="en-GB" dirty="0"/>
          </a:p>
          <a:p>
            <a:r>
              <a:rPr lang="en-GB" dirty="0"/>
              <a:t>Before creating a new process, it’s important to consider the implications. Aside from the performance overhead, creating another process establishes a </a:t>
            </a:r>
            <a:r>
              <a:rPr lang="en-GB" b="1" dirty="0"/>
              <a:t>parent–child relationship</a:t>
            </a:r>
            <a:r>
              <a:rPr lang="en-GB" dirty="0"/>
              <a:t> between the creator and the new process. Depending on the operating system, some resources are inherited by the child process. On Windows and UNIX systems, these include the environment block, current directory, and security ID. Both platforms also allow control over what is inherited.</a:t>
            </a:r>
          </a:p>
          <a:p>
            <a:endParaRPr lang="en-GB" dirty="0"/>
          </a:p>
          <a:p>
            <a:r>
              <a:rPr lang="en-GB" dirty="0"/>
              <a:t>File handles are treated differently across Python versions: in Python 2, open file handles are inherited by default, but from </a:t>
            </a:r>
            <a:r>
              <a:rPr lang="en-GB" b="1" dirty="0"/>
              <a:t>Python 3.4</a:t>
            </a:r>
            <a:r>
              <a:rPr lang="en-GB" dirty="0"/>
              <a:t> onward (see </a:t>
            </a:r>
            <a:r>
              <a:rPr lang="en-GB" b="1" dirty="0"/>
              <a:t>PEP 446</a:t>
            </a:r>
            <a:r>
              <a:rPr lang="en-GB" dirty="0"/>
              <a:t>), they are </a:t>
            </a:r>
            <a:r>
              <a:rPr lang="en-GB" b="1" dirty="0"/>
              <a:t>not inherited</a:t>
            </a:r>
            <a:r>
              <a:rPr lang="en-GB" dirty="0"/>
              <a:t> unless explicitly configured.</a:t>
            </a:r>
          </a:p>
        </p:txBody>
      </p:sp>
      <p:sp>
        <p:nvSpPr>
          <p:cNvPr id="3" name="Slide Image Placeholder 2">
            <a:extLst>
              <a:ext uri="{FF2B5EF4-FFF2-40B4-BE49-F238E27FC236}">
                <a16:creationId xmlns:a16="http://schemas.microsoft.com/office/drawing/2014/main" id="{D9E14808-B553-4D05-1F6F-0AD86304A41A}"/>
              </a:ext>
            </a:extLst>
          </p:cNvPr>
          <p:cNvSpPr>
            <a:spLocks noGrp="1" noRot="1" noChangeAspect="1"/>
          </p:cNvSpPr>
          <p:nvPr>
            <p:ph type="sldImg"/>
          </p:nvPr>
        </p:nvSpPr>
        <p:spPr/>
      </p:sp>
    </p:spTree>
    <p:extLst>
      <p:ext uri="{BB962C8B-B14F-4D97-AF65-F5344CB8AC3E}">
        <p14:creationId xmlns:p14="http://schemas.microsoft.com/office/powerpoint/2010/main" val="362448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AA6FD8-5A68-42F0-6550-C96912AD00D3}"/>
            </a:ext>
          </a:extLst>
        </p:cNvPr>
        <p:cNvGrpSpPr/>
        <p:nvPr/>
      </p:nvGrpSpPr>
      <p:grpSpPr>
        <a:xfrm>
          <a:off x="0" y="0"/>
          <a:ext cx="0" cy="0"/>
          <a:chOff x="0" y="0"/>
          <a:chExt cx="0" cy="0"/>
        </a:xfrm>
      </p:grpSpPr>
      <p:sp>
        <p:nvSpPr>
          <p:cNvPr id="25606" name="Rectangle 3">
            <a:extLst>
              <a:ext uri="{FF2B5EF4-FFF2-40B4-BE49-F238E27FC236}">
                <a16:creationId xmlns:a16="http://schemas.microsoft.com/office/drawing/2014/main" id="{34FE1C35-73EE-F5FE-E37C-5E7CBB7F297F}"/>
              </a:ext>
            </a:extLst>
          </p:cNvPr>
          <p:cNvSpPr>
            <a:spLocks noGrp="1" noChangeArrowheads="1"/>
          </p:cNvSpPr>
          <p:nvPr>
            <p:ph type="body" idx="1"/>
          </p:nvPr>
        </p:nvSpPr>
        <p:spPr/>
        <p:txBody>
          <a:bodyPr/>
          <a:lstStyle/>
          <a:p>
            <a:pPr>
              <a:buNone/>
            </a:pPr>
            <a:r>
              <a:rPr lang="en-GB" dirty="0"/>
              <a:t>Python provides several </a:t>
            </a:r>
            <a:r>
              <a:rPr lang="en-GB" b="0" dirty="0"/>
              <a:t>built-in modules for handling both multi-threading and multi-processing, </a:t>
            </a:r>
            <a:r>
              <a:rPr lang="en-GB" dirty="0"/>
              <a:t>allowing developers to efficiently manage tasks that run concurrently or in parallel. For </a:t>
            </a:r>
            <a:r>
              <a:rPr lang="en-GB" b="1" dirty="0"/>
              <a:t>multi-processing</a:t>
            </a:r>
            <a:r>
              <a:rPr lang="en-GB" dirty="0"/>
              <a:t>, the </a:t>
            </a:r>
            <a:r>
              <a:rPr lang="en-GB" b="1" dirty="0"/>
              <a:t>os</a:t>
            </a:r>
            <a:r>
              <a:rPr lang="en-GB" dirty="0"/>
              <a:t> module offers limited functionality for managing child processes, and it is platform-dependent. The </a:t>
            </a:r>
            <a:r>
              <a:rPr lang="en-GB" b="1" dirty="0"/>
              <a:t>subprocess</a:t>
            </a:r>
            <a:r>
              <a:rPr lang="en-GB" dirty="0"/>
              <a:t> module allows running system-level processes, while the </a:t>
            </a:r>
            <a:r>
              <a:rPr lang="en-GB" b="1" dirty="0"/>
              <a:t>multiprocessing</a:t>
            </a:r>
            <a:r>
              <a:rPr lang="en-GB" dirty="0"/>
              <a:t> module enables</a:t>
            </a:r>
            <a:r>
              <a:rPr lang="en-GB" b="1" dirty="0"/>
              <a:t> </a:t>
            </a:r>
            <a:r>
              <a:rPr lang="en-GB" b="0" dirty="0"/>
              <a:t>true parallel execution by creating separate processes</a:t>
            </a:r>
            <a:r>
              <a:rPr lang="en-GB" dirty="0"/>
              <a:t>, each with its own memory space, bypassing the Global Interpreter Lock (GIL). The concurrent.futures module (not covered) provides a </a:t>
            </a:r>
            <a:r>
              <a:rPr lang="en-GB" b="0" dirty="0"/>
              <a:t>high-level interface for managing threads and processes more easily</a:t>
            </a:r>
            <a:r>
              <a:rPr lang="en-GB" dirty="0"/>
              <a:t>, allowing you to submit tasks and handle results asynchronously.</a:t>
            </a:r>
          </a:p>
          <a:p>
            <a:pPr>
              <a:buNone/>
            </a:pPr>
            <a:endParaRPr lang="en-GB" dirty="0"/>
          </a:p>
          <a:p>
            <a:pPr>
              <a:buNone/>
            </a:pPr>
            <a:r>
              <a:rPr lang="en-GB" dirty="0"/>
              <a:t>On the other hand, for </a:t>
            </a:r>
            <a:r>
              <a:rPr lang="en-GB" b="1" dirty="0"/>
              <a:t>multi-threading</a:t>
            </a:r>
            <a:r>
              <a:rPr lang="en-GB" dirty="0"/>
              <a:t>, Python's </a:t>
            </a:r>
            <a:r>
              <a:rPr lang="en-GB" b="1" dirty="0"/>
              <a:t>threading</a:t>
            </a:r>
            <a:r>
              <a:rPr lang="en-GB" dirty="0"/>
              <a:t> module allows </a:t>
            </a:r>
            <a:r>
              <a:rPr lang="en-GB" b="0" dirty="0"/>
              <a:t>for lightweight concurrency</a:t>
            </a:r>
            <a:r>
              <a:rPr lang="en-GB" b="1" dirty="0"/>
              <a:t> </a:t>
            </a:r>
            <a:r>
              <a:rPr lang="en-GB" dirty="0"/>
              <a:t>within a single process, but due to the GIL, it is more suitable for I/O-bound tasks rather than CPU-heavy computations. The </a:t>
            </a:r>
            <a:r>
              <a:rPr lang="en-GB" b="1" dirty="0"/>
              <a:t>asyncio</a:t>
            </a:r>
            <a:r>
              <a:rPr lang="en-GB" dirty="0"/>
              <a:t> module is designed for </a:t>
            </a:r>
            <a:r>
              <a:rPr lang="en-GB" b="1" dirty="0"/>
              <a:t>asynchronous programming</a:t>
            </a:r>
            <a:r>
              <a:rPr lang="en-GB" dirty="0"/>
              <a:t>, allowing efficient handling of multiple tasks that spend time waiting, such as network requests. The </a:t>
            </a:r>
            <a:r>
              <a:rPr lang="en-GB" b="1" dirty="0"/>
              <a:t>Queue</a:t>
            </a:r>
            <a:r>
              <a:rPr lang="en-GB" dirty="0"/>
              <a:t> module (not covered) provides a </a:t>
            </a:r>
            <a:r>
              <a:rPr lang="en-GB" b="0" dirty="0"/>
              <a:t>thread-safe way for communication between threads</a:t>
            </a:r>
            <a:r>
              <a:rPr lang="en-GB" dirty="0"/>
              <a:t>, helping to manage data flow between concurrent tasks.</a:t>
            </a:r>
          </a:p>
          <a:p>
            <a:endParaRPr lang="en-GB" dirty="0"/>
          </a:p>
          <a:p>
            <a:r>
              <a:rPr lang="en-GB" dirty="0"/>
              <a:t>By using these modules, Python allows for flexible management of both CPU-bound and I/O-bound tasks, depending on the nature of the workload.</a:t>
            </a:r>
          </a:p>
        </p:txBody>
      </p:sp>
      <p:sp>
        <p:nvSpPr>
          <p:cNvPr id="3" name="Slide Image Placeholder 2">
            <a:extLst>
              <a:ext uri="{FF2B5EF4-FFF2-40B4-BE49-F238E27FC236}">
                <a16:creationId xmlns:a16="http://schemas.microsoft.com/office/drawing/2014/main" id="{638B6B14-D9F5-72AD-3EF1-FF4E04A11E0F}"/>
              </a:ext>
            </a:extLst>
          </p:cNvPr>
          <p:cNvSpPr>
            <a:spLocks noGrp="1" noRot="1" noChangeAspect="1"/>
          </p:cNvSpPr>
          <p:nvPr>
            <p:ph type="sldImg"/>
          </p:nvPr>
        </p:nvSpPr>
        <p:spPr/>
      </p:sp>
    </p:spTree>
    <p:extLst>
      <p:ext uri="{BB962C8B-B14F-4D97-AF65-F5344CB8AC3E}">
        <p14:creationId xmlns:p14="http://schemas.microsoft.com/office/powerpoint/2010/main" val="2560728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Rectangle 2"/>
          <p:cNvSpPr>
            <a:spLocks noGrp="1" noRot="1" noChangeAspect="1" noChangeArrowheads="1" noTextEdit="1"/>
          </p:cNvSpPr>
          <p:nvPr>
            <p:ph type="sldImg"/>
          </p:nvPr>
        </p:nvSpPr>
        <p:spPr>
          <a:ln/>
        </p:spPr>
      </p:sp>
      <p:sp>
        <p:nvSpPr>
          <p:cNvPr id="2663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The </a:t>
            </a:r>
            <a:r>
              <a:rPr lang="en-GB" b="1" dirty="0" err="1"/>
              <a:t>os</a:t>
            </a:r>
            <a:r>
              <a:rPr lang="en-GB" dirty="0"/>
              <a:t> module provides functions that support multi-processing but is not specifically designed for parallel execution or consistent cross-platform behaviour. Many of its functions are </a:t>
            </a:r>
            <a:r>
              <a:rPr lang="en-GB" b="1" dirty="0"/>
              <a:t>system-specific</a:t>
            </a:r>
            <a:r>
              <a:rPr lang="en-GB" dirty="0"/>
              <a:t>, meaning their operation varies across different operating systems due to architectural differences.</a:t>
            </a:r>
          </a:p>
          <a:p>
            <a:endParaRPr lang="en-GB" dirty="0"/>
          </a:p>
          <a:p>
            <a:r>
              <a:rPr lang="en-GB" dirty="0"/>
              <a:t>On </a:t>
            </a:r>
            <a:r>
              <a:rPr lang="en-GB" b="1" dirty="0"/>
              <a:t>UNIX and Linux</a:t>
            </a:r>
            <a:r>
              <a:rPr lang="en-GB" dirty="0"/>
              <a:t>, starting a new program typically follows a two-step process: </a:t>
            </a:r>
            <a:r>
              <a:rPr lang="en-GB" b="1" dirty="0"/>
              <a:t>forking</a:t>
            </a:r>
            <a:r>
              <a:rPr lang="en-GB" dirty="0"/>
              <a:t> and </a:t>
            </a:r>
            <a:r>
              <a:rPr lang="en-GB" b="1" dirty="0"/>
              <a:t>executing (exec)</a:t>
            </a:r>
            <a:r>
              <a:rPr lang="en-GB" dirty="0"/>
              <a:t>. By contrast, the older </a:t>
            </a:r>
            <a:r>
              <a:rPr lang="en-GB" b="1" dirty="0"/>
              <a:t>VMS</a:t>
            </a:r>
            <a:r>
              <a:rPr lang="en-GB" dirty="0"/>
              <a:t> system from DEC used a method called </a:t>
            </a:r>
            <a:r>
              <a:rPr lang="en-GB" b="1" dirty="0"/>
              <a:t>spawning</a:t>
            </a:r>
            <a:r>
              <a:rPr lang="en-GB" dirty="0"/>
              <a:t>, which was later adopted by </a:t>
            </a:r>
            <a:r>
              <a:rPr lang="en-GB" b="1" dirty="0"/>
              <a:t>Windows</a:t>
            </a:r>
            <a:r>
              <a:rPr lang="en-GB" dirty="0"/>
              <a:t>. The Windows spawn functions serve a similar purpose to UNIX’s exec but exist in multiple forms depending on how the program is launched.</a:t>
            </a:r>
          </a:p>
          <a:p>
            <a:endParaRPr lang="en-GB" dirty="0"/>
          </a:p>
          <a:p>
            <a:r>
              <a:rPr lang="en-GB" dirty="0"/>
              <a:t>To standardise process creation, the </a:t>
            </a:r>
            <a:r>
              <a:rPr lang="en-GB" b="1" dirty="0"/>
              <a:t>C standard library</a:t>
            </a:r>
            <a:r>
              <a:rPr lang="en-GB" dirty="0"/>
              <a:t> introduced system(), which calls a shell to start a new process. However, this approach is </a:t>
            </a:r>
            <a:r>
              <a:rPr lang="en-GB" b="1" dirty="0"/>
              <a:t>inefficient</a:t>
            </a:r>
            <a:r>
              <a:rPr lang="en-GB" dirty="0"/>
              <a:t> and lacks </a:t>
            </a:r>
            <a:r>
              <a:rPr lang="en-GB" b="1" dirty="0"/>
              <a:t>asynchronous capability</a:t>
            </a:r>
            <a:r>
              <a:rPr lang="en-GB" dirty="0"/>
              <a:t>.</a:t>
            </a:r>
          </a:p>
          <a:p>
            <a:endParaRPr lang="en-GB" dirty="0"/>
          </a:p>
          <a:p>
            <a:r>
              <a:rPr lang="en-GB" dirty="0"/>
              <a:t>These architectural differences are reflected in the older </a:t>
            </a:r>
            <a:r>
              <a:rPr lang="en-GB" b="1" dirty="0" err="1"/>
              <a:t>os</a:t>
            </a:r>
            <a:r>
              <a:rPr lang="en-GB" b="1" dirty="0"/>
              <a:t> module</a:t>
            </a:r>
            <a:r>
              <a:rPr lang="en-GB" dirty="0"/>
              <a:t> interfaces, many of which are now </a:t>
            </a:r>
            <a:r>
              <a:rPr lang="en-GB" b="1" dirty="0"/>
              <a:t>deprecated</a:t>
            </a:r>
            <a:r>
              <a:rPr lang="en-GB" dirty="0"/>
              <a:t>. While still found in legacy code, modern Python programs should use the </a:t>
            </a:r>
            <a:r>
              <a:rPr lang="en-GB" b="1" dirty="0"/>
              <a:t>subprocess</a:t>
            </a:r>
            <a:r>
              <a:rPr lang="en-GB" dirty="0"/>
              <a:t> module for process management.</a:t>
            </a:r>
          </a:p>
          <a:p>
            <a:r>
              <a:rPr lang="en-GB" dirty="0"/>
              <a:t>Older UNIX versions of Python also included the </a:t>
            </a:r>
            <a:r>
              <a:rPr lang="en-GB" b="1" dirty="0"/>
              <a:t>commands</a:t>
            </a:r>
            <a:r>
              <a:rPr lang="en-GB" dirty="0"/>
              <a:t> module (removed in Python 3). On Windows, </a:t>
            </a:r>
            <a:r>
              <a:rPr lang="en-GB" b="1" dirty="0" err="1"/>
              <a:t>os.startfile</a:t>
            </a:r>
            <a:r>
              <a:rPr lang="en-GB" b="1" dirty="0"/>
              <a:t>()</a:t>
            </a:r>
            <a:r>
              <a:rPr lang="en-GB" dirty="0"/>
              <a:t> opens a file with its associated application — similar to </a:t>
            </a:r>
            <a:r>
              <a:rPr lang="en-GB" b="1" dirty="0"/>
              <a:t>double-clicking</a:t>
            </a:r>
            <a:r>
              <a:rPr lang="en-GB" dirty="0"/>
              <a:t> it in File Explorer.</a:t>
            </a:r>
          </a:p>
        </p:txBody>
      </p:sp>
    </p:spTree>
    <p:extLst>
      <p:ext uri="{BB962C8B-B14F-4D97-AF65-F5344CB8AC3E}">
        <p14:creationId xmlns:p14="http://schemas.microsoft.com/office/powerpoint/2010/main" val="194827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086E8B-70BA-39F1-FD9F-E99FC2B39476}"/>
            </a:ext>
          </a:extLst>
        </p:cNvPr>
        <p:cNvGrpSpPr/>
        <p:nvPr/>
      </p:nvGrpSpPr>
      <p:grpSpPr>
        <a:xfrm>
          <a:off x="0" y="0"/>
          <a:ext cx="0" cy="0"/>
          <a:chOff x="0" y="0"/>
          <a:chExt cx="0" cy="0"/>
        </a:xfrm>
      </p:grpSpPr>
      <p:sp>
        <p:nvSpPr>
          <p:cNvPr id="26629" name="Rectangle 2">
            <a:extLst>
              <a:ext uri="{FF2B5EF4-FFF2-40B4-BE49-F238E27FC236}">
                <a16:creationId xmlns:a16="http://schemas.microsoft.com/office/drawing/2014/main" id="{CC9A6105-7098-9A6E-EE6C-56A8A580EE6F}"/>
              </a:ext>
            </a:extLst>
          </p:cNvPr>
          <p:cNvSpPr>
            <a:spLocks noGrp="1" noRot="1" noChangeAspect="1" noChangeArrowheads="1" noTextEdit="1"/>
          </p:cNvSpPr>
          <p:nvPr>
            <p:ph type="sldImg"/>
          </p:nvPr>
        </p:nvSpPr>
        <p:spPr>
          <a:ln/>
        </p:spPr>
      </p:sp>
      <p:sp>
        <p:nvSpPr>
          <p:cNvPr id="26630" name="Rectangle 3">
            <a:extLst>
              <a:ext uri="{FF2B5EF4-FFF2-40B4-BE49-F238E27FC236}">
                <a16:creationId xmlns:a16="http://schemas.microsoft.com/office/drawing/2014/main" id="{AA902D5A-1E19-CDE7-DE80-925133D54BD1}"/>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90000"/>
              </a:lnSpc>
            </a:pPr>
            <a:r>
              <a:rPr lang="en-GB" dirty="0"/>
              <a:t>The </a:t>
            </a:r>
            <a:r>
              <a:rPr lang="en-GB" b="1" dirty="0"/>
              <a:t>os.fork() </a:t>
            </a:r>
            <a:r>
              <a:rPr lang="en-GB" dirty="0"/>
              <a:t>example demonstrates how a child process is created by duplicating the parent process. The child process runs a Unix command (echo Hello from child process), while the parent continues execution separately. Since fork() is not available on Windows, the multiprocessing module should be used instead for cross-platform compatibility.</a:t>
            </a:r>
          </a:p>
          <a:p>
            <a:pPr>
              <a:lnSpc>
                <a:spcPct val="90000"/>
              </a:lnSpc>
            </a:pPr>
            <a:endParaRPr lang="en-GB" dirty="0"/>
          </a:p>
          <a:p>
            <a:pPr>
              <a:lnSpc>
                <a:spcPct val="90000"/>
              </a:lnSpc>
            </a:pPr>
            <a:r>
              <a:rPr lang="en-GB" dirty="0"/>
              <a:t>This </a:t>
            </a:r>
            <a:r>
              <a:rPr lang="en-GB" b="1" dirty="0"/>
              <a:t>os.system()</a:t>
            </a:r>
            <a:r>
              <a:rPr lang="en-GB" dirty="0"/>
              <a:t> function runs a shell and waits for it to finish. In the example, os.system("echo Hello from Child”) executes the echo command, printing a message to the console. While simple, os.system() blocks execution and is generally replaced by subprocess.run() for better control and security.</a:t>
            </a:r>
          </a:p>
          <a:p>
            <a:pPr>
              <a:lnSpc>
                <a:spcPct val="90000"/>
              </a:lnSpc>
            </a:pPr>
            <a:endParaRPr lang="en-GB" dirty="0"/>
          </a:p>
          <a:p>
            <a:pPr>
              <a:lnSpc>
                <a:spcPct val="90000"/>
              </a:lnSpc>
            </a:pPr>
            <a:r>
              <a:rPr lang="en-GB" dirty="0"/>
              <a:t>Unlike os.system(), </a:t>
            </a:r>
            <a:r>
              <a:rPr lang="en-GB" b="1" dirty="0"/>
              <a:t>os.spawn() </a:t>
            </a:r>
            <a:r>
              <a:rPr lang="en-GB" dirty="0"/>
              <a:t>can create a new process without waiting for it to complete. The example launches </a:t>
            </a:r>
            <a:r>
              <a:rPr lang="en-GB" b="1" dirty="0"/>
              <a:t>calc.exe</a:t>
            </a:r>
            <a:r>
              <a:rPr lang="en-GB" dirty="0"/>
              <a:t> on Windows and runs the echo command on UNIX. Unlike fork(), spawn() is available on both Windows and UNIX, making it a more portable option.</a:t>
            </a:r>
          </a:p>
          <a:p>
            <a:pPr>
              <a:lnSpc>
                <a:spcPct val="90000"/>
              </a:lnSpc>
            </a:pPr>
            <a:endParaRPr lang="en-GB" dirty="0"/>
          </a:p>
          <a:p>
            <a:pPr>
              <a:lnSpc>
                <a:spcPct val="90000"/>
              </a:lnSpc>
            </a:pPr>
            <a:r>
              <a:rPr lang="en-GB" b="1" dirty="0"/>
              <a:t>os.popen() </a:t>
            </a:r>
            <a:r>
              <a:rPr lang="en-GB" dirty="0"/>
              <a:t>opens a process and reads its output like a file. In the example, os.popen() executes the Windows tasklist command, and the for loop iterates through and prints each line. Since os.popen() is deprecated, subprocess.Popen() is recommended for more robust process management.</a:t>
            </a:r>
          </a:p>
          <a:p>
            <a:pPr>
              <a:lnSpc>
                <a:spcPct val="90000"/>
              </a:lnSpc>
            </a:pPr>
            <a:endParaRPr lang="en-GB" dirty="0"/>
          </a:p>
          <a:p>
            <a:pPr>
              <a:lnSpc>
                <a:spcPct val="90000"/>
              </a:lnSpc>
            </a:pPr>
            <a:r>
              <a:rPr lang="en-GB" dirty="0"/>
              <a:t>Nobody can be sure if a Dodo can program in Python, but if it could, it would have stopped using the os module for multi-processing a long time ago! </a:t>
            </a:r>
          </a:p>
        </p:txBody>
      </p:sp>
    </p:spTree>
    <p:extLst>
      <p:ext uri="{BB962C8B-B14F-4D97-AF65-F5344CB8AC3E}">
        <p14:creationId xmlns:p14="http://schemas.microsoft.com/office/powerpoint/2010/main" val="102329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Rectangle 2"/>
          <p:cNvSpPr>
            <a:spLocks noGrp="1" noRot="1" noChangeAspect="1" noChangeArrowheads="1" noTextEdit="1"/>
          </p:cNvSpPr>
          <p:nvPr>
            <p:ph type="sldImg"/>
          </p:nvPr>
        </p:nvSpPr>
        <p:spPr>
          <a:ln/>
        </p:spPr>
      </p:sp>
      <p:sp>
        <p:nvSpPr>
          <p:cNvPr id="2970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The </a:t>
            </a:r>
            <a:r>
              <a:rPr lang="en-GB" b="1" dirty="0"/>
              <a:t>subprocess</a:t>
            </a:r>
            <a:r>
              <a:rPr lang="en-GB" dirty="0"/>
              <a:t> module was introduced in </a:t>
            </a:r>
            <a:r>
              <a:rPr lang="en-GB" b="1" dirty="0"/>
              <a:t>Python 2.4</a:t>
            </a:r>
            <a:r>
              <a:rPr lang="en-GB" dirty="0"/>
              <a:t> to unify the various process creation and management interfaces in the standard library. It aimed to provide a </a:t>
            </a:r>
            <a:r>
              <a:rPr lang="en-GB" b="1" dirty="0"/>
              <a:t>consistent, cross-platform</a:t>
            </a:r>
            <a:r>
              <a:rPr lang="en-GB" dirty="0"/>
              <a:t> solution without operating system-specific quirks - though this goal was not achieved entirely.</a:t>
            </a:r>
          </a:p>
          <a:p>
            <a:endParaRPr lang="en-GB" dirty="0"/>
          </a:p>
          <a:p>
            <a:r>
              <a:rPr lang="en-GB" dirty="0"/>
              <a:t>While older functions like os.system(), os.spawn(), and os.popen() are still supported, they are </a:t>
            </a:r>
            <a:r>
              <a:rPr lang="en-GB" b="0" dirty="0"/>
              <a:t>deprecated for new applications</a:t>
            </a:r>
            <a:r>
              <a:rPr lang="en-GB" dirty="0"/>
              <a:t>. Developers should refer to the </a:t>
            </a:r>
            <a:r>
              <a:rPr lang="en-GB" b="1" dirty="0"/>
              <a:t>"Replacing Older Functions with the subprocess Module"</a:t>
            </a:r>
            <a:r>
              <a:rPr lang="en-GB" dirty="0"/>
              <a:t> section in the official documentation for guidance on modern best practices. With the adoption of </a:t>
            </a:r>
            <a:r>
              <a:rPr lang="en-GB" b="1" dirty="0"/>
              <a:t>Python 3,</a:t>
            </a:r>
            <a:r>
              <a:rPr lang="en-GB" dirty="0"/>
              <a:t> it is the perfect time to transition away from legacy methods in favour of </a:t>
            </a:r>
            <a:r>
              <a:rPr lang="en-GB" b="1" dirty="0"/>
              <a:t>subprocess</a:t>
            </a:r>
            <a:r>
              <a:rPr lang="en-GB" dirty="0"/>
              <a:t> which offers </a:t>
            </a:r>
            <a:r>
              <a:rPr lang="en-GB" b="0" dirty="0"/>
              <a:t>greater control, security, and flexibility</a:t>
            </a:r>
            <a:r>
              <a:rPr lang="en-GB" dirty="0"/>
              <a:t>.</a:t>
            </a:r>
          </a:p>
          <a:p>
            <a:endParaRPr lang="en-GB" dirty="0"/>
          </a:p>
          <a:p>
            <a:r>
              <a:rPr lang="en-GB" dirty="0"/>
              <a:t>Additionally, we will explore the </a:t>
            </a:r>
            <a:r>
              <a:rPr lang="en-GB" b="1" dirty="0"/>
              <a:t>multiprocessing</a:t>
            </a:r>
            <a:r>
              <a:rPr lang="en-GB" dirty="0"/>
              <a:t> module which offers an alternative approach for running processes.</a:t>
            </a:r>
          </a:p>
        </p:txBody>
      </p:sp>
    </p:spTree>
    <p:extLst>
      <p:ext uri="{BB962C8B-B14F-4D97-AF65-F5344CB8AC3E}">
        <p14:creationId xmlns:p14="http://schemas.microsoft.com/office/powerpoint/2010/main" val="9121986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b="1" dirty="0"/>
              <a:t>subprocess.run()</a:t>
            </a:r>
            <a:r>
              <a:rPr lang="en-GB" dirty="0"/>
              <a:t> method was introduced in </a:t>
            </a:r>
            <a:r>
              <a:rPr lang="en-GB" b="1" dirty="0"/>
              <a:t>Python 3.5</a:t>
            </a:r>
            <a:r>
              <a:rPr lang="en-GB" dirty="0"/>
              <a:t> to simplify process execution using subprocess. It serves as a </a:t>
            </a:r>
            <a:r>
              <a:rPr lang="en-GB" b="1" dirty="0"/>
              <a:t>wrapper around Popen</a:t>
            </a:r>
            <a:r>
              <a:rPr lang="en-GB" dirty="0"/>
              <a:t>, which, while powerful, can be complex and requires explicitly waiting for the process to complete. In contrast, subprocess.run() </a:t>
            </a:r>
            <a:r>
              <a:rPr lang="en-GB" b="1" dirty="0"/>
              <a:t>waits by default</a:t>
            </a:r>
            <a:r>
              <a:rPr lang="en-GB" dirty="0"/>
              <a:t>, making it more convenient for most use cases.</a:t>
            </a:r>
          </a:p>
          <a:p>
            <a:endParaRPr lang="en-GB" dirty="0"/>
          </a:p>
          <a:p>
            <a:r>
              <a:rPr lang="en-GB" dirty="0"/>
              <a:t>One of the key advantages of subprocess.run() is the </a:t>
            </a:r>
            <a:r>
              <a:rPr lang="en-GB" b="1" dirty="0"/>
              <a:t>timeout parameter</a:t>
            </a:r>
            <a:r>
              <a:rPr lang="en-GB" dirty="0"/>
              <a:t>, a frequently requested feature that is not natively available with Popen.</a:t>
            </a:r>
          </a:p>
          <a:p>
            <a:endParaRPr lang="en-GB" dirty="0"/>
          </a:p>
          <a:p>
            <a:r>
              <a:rPr lang="en-GB" b="0" dirty="0"/>
              <a:t>For users who need the full flexibility of Popen, subprocess.run() still allows access to its advanced functionality - all Popen parameters can be passed through.</a:t>
            </a:r>
          </a:p>
          <a:p>
            <a:endParaRPr lang="en-GB" dirty="0"/>
          </a:p>
          <a:p>
            <a:r>
              <a:rPr lang="en-GB" dirty="0"/>
              <a:t>Finally, note that the </a:t>
            </a:r>
            <a:r>
              <a:rPr lang="en-GB" b="1" dirty="0"/>
              <a:t>example shown</a:t>
            </a:r>
            <a:r>
              <a:rPr lang="en-GB" dirty="0"/>
              <a:t> is derived from the built-in </a:t>
            </a:r>
            <a:r>
              <a:rPr lang="en-GB" b="1" dirty="0"/>
              <a:t>help text</a:t>
            </a:r>
            <a:r>
              <a:rPr lang="en-GB" dirty="0"/>
              <a:t>, not the official documentation.</a:t>
            </a:r>
          </a:p>
        </p:txBody>
      </p:sp>
    </p:spTree>
    <p:extLst>
      <p:ext uri="{BB962C8B-B14F-4D97-AF65-F5344CB8AC3E}">
        <p14:creationId xmlns:p14="http://schemas.microsoft.com/office/powerpoint/2010/main" val="3729621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png"/><Relationship Id="rId1" Type="http://schemas.openxmlformats.org/officeDocument/2006/relationships/slideMaster" Target="../slideMasters/slideMaster17.xml"/><Relationship Id="rId5" Type="http://schemas.openxmlformats.org/officeDocument/2006/relationships/image" Target="../media/image22.png"/><Relationship Id="rId4" Type="http://schemas.openxmlformats.org/officeDocument/2006/relationships/image" Target="../media/image103.emf"/></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4.png"/><Relationship Id="rId1" Type="http://schemas.openxmlformats.org/officeDocument/2006/relationships/slideMaster" Target="../slideMasters/slideMaster17.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5.png"/><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6.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8.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png"/><Relationship Id="rId1" Type="http://schemas.openxmlformats.org/officeDocument/2006/relationships/slideMaster" Target="../slideMasters/slideMaster18.xml"/><Relationship Id="rId5" Type="http://schemas.openxmlformats.org/officeDocument/2006/relationships/image" Target="../media/image22.png"/><Relationship Id="rId4" Type="http://schemas.openxmlformats.org/officeDocument/2006/relationships/image" Target="../media/image109.emf"/></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0.png"/><Relationship Id="rId1" Type="http://schemas.openxmlformats.org/officeDocument/2006/relationships/slideMaster" Target="../slideMasters/slideMaster18.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1.png"/><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2.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jpeg"/><Relationship Id="rId1" Type="http://schemas.openxmlformats.org/officeDocument/2006/relationships/slideMaster" Target="../slideMasters/slideMaster19.xml"/><Relationship Id="rId4" Type="http://schemas.openxmlformats.org/officeDocument/2006/relationships/image" Target="../media/image116.sv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7.jpeg"/><Relationship Id="rId1" Type="http://schemas.openxmlformats.org/officeDocument/2006/relationships/slideMaster" Target="../slideMasters/slideMaster19.xml"/><Relationship Id="rId4" Type="http://schemas.openxmlformats.org/officeDocument/2006/relationships/image" Target="../media/image116.sv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8.jpeg"/><Relationship Id="rId1" Type="http://schemas.openxmlformats.org/officeDocument/2006/relationships/slideMaster" Target="../slideMasters/slideMaster19.xml"/><Relationship Id="rId4" Type="http://schemas.openxmlformats.org/officeDocument/2006/relationships/image" Target="../media/image116.sv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9.jpeg"/><Relationship Id="rId1" Type="http://schemas.openxmlformats.org/officeDocument/2006/relationships/slideMaster" Target="../slideMasters/slideMaster19.xml"/><Relationship Id="rId4" Type="http://schemas.openxmlformats.org/officeDocument/2006/relationships/image" Target="../media/image116.sv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Master" Target="../slideMasters/slideMaster1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22.svg"/><Relationship Id="rId2" Type="http://schemas.openxmlformats.org/officeDocument/2006/relationships/image" Target="../media/image121.png"/><Relationship Id="rId1" Type="http://schemas.openxmlformats.org/officeDocument/2006/relationships/slideMaster" Target="../slideMasters/slideMaster1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23.jpeg"/><Relationship Id="rId1" Type="http://schemas.openxmlformats.org/officeDocument/2006/relationships/slideMaster" Target="../slideMasters/slideMaster19.xml"/><Relationship Id="rId4" Type="http://schemas.openxmlformats.org/officeDocument/2006/relationships/image" Target="../media/image116.sv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25.svg"/><Relationship Id="rId2" Type="http://schemas.openxmlformats.org/officeDocument/2006/relationships/image" Target="../media/image124.png"/><Relationship Id="rId1" Type="http://schemas.openxmlformats.org/officeDocument/2006/relationships/slideMaster" Target="../slideMasters/slideMaster1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4.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0.emf"/><Relationship Id="rId7"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22.png"/><Relationship Id="rId2" Type="http://schemas.openxmlformats.org/officeDocument/2006/relationships/image" Target="../media/image41.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22.png"/><Relationship Id="rId2" Type="http://schemas.openxmlformats.org/officeDocument/2006/relationships/image" Target="../media/image45.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8.png"/><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22.png"/><Relationship Id="rId2" Type="http://schemas.openxmlformats.org/officeDocument/2006/relationships/image" Target="../media/image49.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2.pn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png"/><Relationship Id="rId1" Type="http://schemas.openxmlformats.org/officeDocument/2006/relationships/slideMaster" Target="../slideMasters/slideMaster11.xml"/><Relationship Id="rId4" Type="http://schemas.openxmlformats.org/officeDocument/2006/relationships/image" Target="../media/image68.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Master" Target="../slideMasters/slideMaster12.xml"/><Relationship Id="rId5" Type="http://schemas.openxmlformats.org/officeDocument/2006/relationships/image" Target="../media/image22.png"/><Relationship Id="rId4" Type="http://schemas.openxmlformats.org/officeDocument/2006/relationships/image" Target="../media/image73.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4.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6.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png"/><Relationship Id="rId1" Type="http://schemas.openxmlformats.org/officeDocument/2006/relationships/slideMaster" Target="../slideMasters/slideMaster13.xml"/><Relationship Id="rId5" Type="http://schemas.openxmlformats.org/officeDocument/2006/relationships/image" Target="../media/image22.png"/><Relationship Id="rId4" Type="http://schemas.openxmlformats.org/officeDocument/2006/relationships/image" Target="../media/image79.emf"/></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0.png"/><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1.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2.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png"/><Relationship Id="rId1" Type="http://schemas.openxmlformats.org/officeDocument/2006/relationships/slideMaster" Target="../slideMasters/slideMaster14.xml"/><Relationship Id="rId5" Type="http://schemas.openxmlformats.org/officeDocument/2006/relationships/image" Target="../media/image22.png"/><Relationship Id="rId4" Type="http://schemas.openxmlformats.org/officeDocument/2006/relationships/image" Target="../media/image85.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6.png"/><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7.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8.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png"/><Relationship Id="rId1" Type="http://schemas.openxmlformats.org/officeDocument/2006/relationships/slideMaster" Target="../slideMasters/slideMaster15.xml"/><Relationship Id="rId5" Type="http://schemas.openxmlformats.org/officeDocument/2006/relationships/image" Target="../media/image22.png"/><Relationship Id="rId4" Type="http://schemas.openxmlformats.org/officeDocument/2006/relationships/image" Target="../media/image91.emf"/></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2.png"/><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3.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4.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png"/><Relationship Id="rId1" Type="http://schemas.openxmlformats.org/officeDocument/2006/relationships/slideMaster" Target="../slideMasters/slideMaster16.xml"/><Relationship Id="rId5" Type="http://schemas.openxmlformats.org/officeDocument/2006/relationships/image" Target="../media/image22.png"/><Relationship Id="rId4" Type="http://schemas.openxmlformats.org/officeDocument/2006/relationships/image" Target="../media/image97.emf"/></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8.png"/><Relationship Id="rId1" Type="http://schemas.openxmlformats.org/officeDocument/2006/relationships/slideMaster" Target="../slideMasters/slideMaster1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9.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0.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5" name="Picture 4" descr="QA logo">
            <a:extLst>
              <a:ext uri="{FF2B5EF4-FFF2-40B4-BE49-F238E27FC236}">
                <a16:creationId xmlns:a16="http://schemas.microsoft.com/office/drawing/2014/main" id="{BB063737-2F86-8525-F652-A6EFEBA7FEC3}"/>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5" name="Picture 4" descr="QA logo">
            <a:extLst>
              <a:ext uri="{FF2B5EF4-FFF2-40B4-BE49-F238E27FC236}">
                <a16:creationId xmlns:a16="http://schemas.microsoft.com/office/drawing/2014/main" id="{32D9FE41-B19E-852D-BA6F-5F9A007A025D}"/>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5" name="Picture 4" descr="QA logo">
            <a:extLst>
              <a:ext uri="{FF2B5EF4-FFF2-40B4-BE49-F238E27FC236}">
                <a16:creationId xmlns:a16="http://schemas.microsoft.com/office/drawing/2014/main" id="{D7E132BB-1E4B-9EA2-310F-C692470B4B35}"/>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5" name="Picture 4" descr="QA logo">
            <a:extLst>
              <a:ext uri="{FF2B5EF4-FFF2-40B4-BE49-F238E27FC236}">
                <a16:creationId xmlns:a16="http://schemas.microsoft.com/office/drawing/2014/main" id="{0ECF259C-0E0B-48AB-1EC4-607B6898FDC7}"/>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Q&amp;A/what's next">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dirty="0"/>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1221280981"/>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Follow us">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dirty="0"/>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9864344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Action Tips">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 name="Group 1"/>
          <p:cNvGrpSpPr/>
          <p:nvPr userDrawn="1"/>
        </p:nvGrpSpPr>
        <p:grpSpPr>
          <a:xfrm>
            <a:off x="-1420" y="3503895"/>
            <a:ext cx="6359624" cy="2437013"/>
            <a:chOff x="-1420" y="3503895"/>
            <a:chExt cx="6359624" cy="2437013"/>
          </a:xfrm>
          <a:solidFill>
            <a:srgbClr val="004050"/>
          </a:solidFill>
        </p:grpSpPr>
        <p:sp>
          <p:nvSpPr>
            <p:cNvPr id="36" name="Freeform 35">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dirty="0"/>
            </a:p>
          </p:txBody>
        </p:sp>
        <p:sp>
          <p:nvSpPr>
            <p:cNvPr id="37" name="Freeform 36">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40" name="Freeform 3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119887642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44640" y="15240"/>
            <a:ext cx="5547360" cy="684276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16" name="Group 15"/>
          <p:cNvGrpSpPr/>
          <p:nvPr userDrawn="1"/>
        </p:nvGrpSpPr>
        <p:grpSpPr>
          <a:xfrm>
            <a:off x="-1420"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dirty="0"/>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265610577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dirty="0"/>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433680"/>
            <a:ext cx="5627171" cy="968987"/>
          </a:xfrm>
        </p:spPr>
        <p:txBody>
          <a:bodyPr anchor="t" anchorCtr="0">
            <a:noAutofit/>
          </a:bodyPr>
          <a:lstStyle>
            <a:lvl1pPr algn="l">
              <a:lnSpc>
                <a:spcPts val="6000"/>
              </a:lnSpc>
              <a:defRPr sz="3600">
                <a:solidFill>
                  <a:schemeClr val="bg1"/>
                </a:solidFill>
              </a:defRPr>
            </a:lvl1pPr>
          </a:lstStyle>
          <a:p>
            <a:r>
              <a:rPr lang="en-US" noProof="0"/>
              <a:t>Housekeeping</a:t>
            </a:r>
            <a:endParaRPr lang="en-GB" noProof="0" dirty="0"/>
          </a:p>
        </p:txBody>
      </p:sp>
      <p:sp>
        <p:nvSpPr>
          <p:cNvPr id="6" name="Text Placeholder 6"/>
          <p:cNvSpPr>
            <a:spLocks noGrp="1"/>
          </p:cNvSpPr>
          <p:nvPr>
            <p:ph type="body" sz="quarter" idx="12" hasCustomPrompt="1"/>
          </p:nvPr>
        </p:nvSpPr>
        <p:spPr>
          <a:xfrm>
            <a:off x="384784" y="4894524"/>
            <a:ext cx="5627171" cy="1186921"/>
          </a:xfrm>
        </p:spPr>
        <p:txBody>
          <a:bodyPr/>
          <a:lstStyle>
            <a:lvl1pPr marL="342900" marR="0" indent="-342900" algn="l" defTabSz="914400" rtl="0" eaLnBrk="1" fontAlgn="auto" latinLnBrk="0" hangingPunct="1">
              <a:lnSpc>
                <a:spcPct val="100000"/>
              </a:lnSpc>
              <a:spcBef>
                <a:spcPts val="0"/>
              </a:spcBef>
              <a:spcAft>
                <a:spcPts val="0"/>
              </a:spcAft>
              <a:buClrTx/>
              <a:buSzPct val="115000"/>
              <a:buFont typeface="Arial" panose="020B0604020202020204" pitchFamily="34" charset="0"/>
              <a:buChar char="•"/>
              <a:tabLst/>
              <a:defRPr sz="2000" b="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427687933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Meet &amp; Greet 1">
    <p:bg>
      <p:bgPr>
        <a:solidFill>
          <a:srgbClr val="38E2BB"/>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08881" y="-11575"/>
            <a:ext cx="8079261" cy="6875362"/>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002556" cy="808123"/>
          </a:xfrm>
        </p:spPr>
        <p:txBody>
          <a:bodyPr anchor="t" anchorCtr="0">
            <a:noAutofit/>
          </a:bodyPr>
          <a:lstStyle>
            <a:lvl1pPr algn="l">
              <a:lnSpc>
                <a:spcPts val="6000"/>
              </a:lnSpc>
              <a:defRPr sz="36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278655" cy="34015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3_03 Section Divider">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9" y="1556247"/>
            <a:ext cx="5810250" cy="2277604"/>
          </a:xfrm>
        </p:spPr>
        <p:txBody>
          <a:bodyPr anchor="b" anchorCtr="0">
            <a:noAutofit/>
          </a:bodyPr>
          <a:lstStyle>
            <a:lvl1pPr algn="l">
              <a:lnSpc>
                <a:spcPct val="90000"/>
              </a:lnSpc>
              <a:defRPr sz="3600" spc="60" baseline="0">
                <a:solidFill>
                  <a:srgbClr val="004050"/>
                </a:solidFill>
              </a:defRPr>
            </a:lvl1pPr>
          </a:lstStyle>
          <a:p>
            <a:r>
              <a:rPr lang="en-US" noProof="0" dirty="0"/>
              <a:t>CLICK TO EDIT </a:t>
            </a:r>
            <a:br>
              <a:rPr lang="en-US" noProof="0" dirty="0"/>
            </a:br>
            <a:r>
              <a:rPr lang="en-US" noProof="0" dirty="0"/>
              <a:t>MASTER TITLE STYLE</a:t>
            </a:r>
            <a:endParaRPr lang="en-GB" noProof="0" dirty="0"/>
          </a:p>
        </p:txBody>
      </p:sp>
      <p:grpSp>
        <p:nvGrpSpPr>
          <p:cNvPr id="27" name="Group 26"/>
          <p:cNvGrpSpPr/>
          <p:nvPr userDrawn="1"/>
        </p:nvGrpSpPr>
        <p:grpSpPr>
          <a:xfrm>
            <a:off x="-2229" y="2361812"/>
            <a:ext cx="11067619" cy="4502135"/>
            <a:chOff x="-2229" y="2361812"/>
            <a:chExt cx="11067619" cy="4502135"/>
          </a:xfrm>
          <a:solidFill>
            <a:srgbClr val="004050"/>
          </a:solidFill>
        </p:grpSpPr>
        <p:sp>
          <p:nvSpPr>
            <p:cNvPr id="28" name="Freeform 27">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sp>
          <p:nvSpPr>
            <p:cNvPr id="29" name="Freeform 28">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30" name="Freeform 29">
              <a:extLst>
                <a:ext uri="{FF2B5EF4-FFF2-40B4-BE49-F238E27FC236}">
                  <a16:creationId xmlns:a16="http://schemas.microsoft.com/office/drawing/2014/main" id="{2F450B4C-241D-A544-BBEF-175E01D6A139}"/>
                </a:ext>
              </a:extLst>
            </p:cNvPr>
            <p:cNvSpPr/>
            <p:nvPr userDrawn="1"/>
          </p:nvSpPr>
          <p:spPr>
            <a:xfrm flipV="1">
              <a:off x="-2229"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200292185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 Placeholder 4"/>
          <p:cNvSpPr>
            <a:spLocks noGrp="1"/>
          </p:cNvSpPr>
          <p:nvPr>
            <p:ph type="body" sz="quarter" idx="15" hasCustomPrompt="1"/>
          </p:nvPr>
        </p:nvSpPr>
        <p:spPr>
          <a:xfrm>
            <a:off x="5037137" y="1349984"/>
            <a:ext cx="6770688" cy="5119407"/>
          </a:xfrm>
        </p:spPr>
        <p:txBody>
          <a:bodyPr/>
          <a:lstStyle>
            <a:lvl1pPr marL="0" indent="0">
              <a:lnSpc>
                <a:spcPct val="100000"/>
              </a:lnSpc>
              <a:buFont typeface="Arial" panose="020B0604020202020204" pitchFamily="34" charset="0"/>
              <a:buNone/>
              <a:defRPr sz="2000" b="0"/>
            </a:lvl1pPr>
            <a:lvl2pPr marL="180000" indent="-180000">
              <a:lnSpc>
                <a:spcPct val="100000"/>
              </a:lnSpc>
              <a:buFont typeface="Arial" panose="020B0604020202020204" pitchFamily="34" charset="0"/>
              <a:buChar char="•"/>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sz="2000"/>
            </a:lvl4pPr>
            <a:lvl5pPr marL="180000" indent="-180000">
              <a:buFont typeface="Arial" panose="020B0604020202020204" pitchFamily="34" charset="0"/>
              <a:buChar char="•"/>
              <a:defRPr sz="2000"/>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0"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rgbClr val="09EDB8"/>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Tree>
    <p:extLst>
      <p:ext uri="{BB962C8B-B14F-4D97-AF65-F5344CB8AC3E}">
        <p14:creationId xmlns:p14="http://schemas.microsoft.com/office/powerpoint/2010/main" val="35899453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Arrow Left">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5"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userDrawn="1"/>
        </p:nvGrpSpPr>
        <p:grpSpPr>
          <a:xfrm>
            <a:off x="-6058" y="3531457"/>
            <a:ext cx="5797612" cy="2365031"/>
            <a:chOff x="-2229" y="2361812"/>
            <a:chExt cx="11067619" cy="4514835"/>
          </a:xfrm>
          <a:solidFill>
            <a:srgbClr val="09EDB8"/>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137035841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00EDB3"/>
          </a:solidFill>
          <a:ln w="6350" cap="flat">
            <a:noFill/>
            <a:prstDash val="solid"/>
            <a:miter/>
          </a:ln>
        </p:spPr>
        <p:txBody>
          <a:bodyPr rtlCol="0" anchor="ctr"/>
          <a:lstStyle/>
          <a:p>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9121148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2DBA9F35-CECB-650F-5D86-909A60889768}"/>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Activity 1">
    <p:bg>
      <p:bgPr>
        <a:solidFill>
          <a:srgbClr val="0EEEB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dirty="0"/>
          </a:p>
        </p:txBody>
      </p:sp>
    </p:spTree>
    <p:extLst>
      <p:ext uri="{BB962C8B-B14F-4D97-AF65-F5344CB8AC3E}">
        <p14:creationId xmlns:p14="http://schemas.microsoft.com/office/powerpoint/2010/main" val="278688700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4_01 Section Divider">
    <p:bg>
      <p:bgPr>
        <a:solidFill>
          <a:schemeClr val="tx1"/>
        </a:solidFill>
        <a:effectLst/>
      </p:bgPr>
    </p:bg>
    <p:spTree>
      <p:nvGrpSpPr>
        <p:cNvPr id="1" name=""/>
        <p:cNvGrpSpPr/>
        <p:nvPr/>
      </p:nvGrpSpPr>
      <p:grpSpPr>
        <a:xfrm>
          <a:off x="0" y="0"/>
          <a:ext cx="0" cy="0"/>
          <a:chOff x="0" y="0"/>
          <a:chExt cx="0" cy="0"/>
        </a:xfrm>
      </p:grpSpPr>
      <p:sp>
        <p:nvSpPr>
          <p:cNvPr id="5" name="Rectangle 4"/>
          <p:cNvSpPr/>
          <p:nvPr userDrawn="1"/>
        </p:nvSpPr>
        <p:spPr>
          <a:xfrm>
            <a:off x="-609" y="0"/>
            <a:ext cx="12192609"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rgbClr val="004050"/>
          </a:solidFill>
        </p:spPr>
        <p:txBody>
          <a:bodyPr wrap="square" lIns="0" tIns="0" rIns="0" bIns="0" rtlCol="0"/>
          <a:lstStyle/>
          <a:p>
            <a:endParaRPr sz="1029" dirty="0"/>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779800"/>
            <a:ext cx="5627171" cy="1682133"/>
          </a:xfrm>
        </p:spPr>
        <p:txBody>
          <a:bodyPr anchor="b" anchorCtr="0">
            <a:noAutofit/>
          </a:bodyPr>
          <a:lstStyle>
            <a:lvl1pPr algn="l">
              <a:lnSpc>
                <a:spcPts val="6000"/>
              </a:lnSpc>
              <a:defRPr sz="3600" spc="60" baseline="0">
                <a:solidFill>
                  <a:srgbClr val="004050"/>
                </a:solidFill>
              </a:defRPr>
            </a:lvl1pPr>
          </a:lstStyle>
          <a:p>
            <a:r>
              <a:rPr lang="en-US" noProof="0" dirty="0"/>
              <a:t>CLICK TO EDIT MASTER TITLE STYLE</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a:extLst>
              <a:ext uri="{28A0092B-C50C-407E-A947-70E740481C1C}">
                <a14:useLocalDpi xmlns:a14="http://schemas.microsoft.com/office/drawing/2010/main" val="0"/>
              </a:ext>
            </a:extLst>
          </a:blip>
          <a:stretch>
            <a:fillRect/>
          </a:stretch>
        </p:blipFill>
        <p:spPr>
          <a:xfrm>
            <a:off x="280405" y="399619"/>
            <a:ext cx="857393" cy="522401"/>
          </a:xfrm>
          <a:prstGeom prst="rect">
            <a:avLst/>
          </a:prstGeom>
        </p:spPr>
      </p:pic>
      <p:sp>
        <p:nvSpPr>
          <p:cNvPr id="7" name="Rectangle 6"/>
          <p:cNvSpPr/>
          <p:nvPr userDrawn="1"/>
        </p:nvSpPr>
        <p:spPr>
          <a:xfrm>
            <a:off x="758190" y="769620"/>
            <a:ext cx="379608" cy="11049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11614484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7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Freeform 10">
            <a:extLst>
              <a:ext uri="{FF2B5EF4-FFF2-40B4-BE49-F238E27FC236}">
                <a16:creationId xmlns:a16="http://schemas.microsoft.com/office/drawing/2014/main" id="{35B5D0DF-4895-DB4F-85D9-C3FFDE55B8C8}"/>
              </a:ext>
            </a:extLst>
          </p:cNvPr>
          <p:cNvSpPr/>
          <p:nvPr userDrawn="1"/>
        </p:nvSpPr>
        <p:spPr>
          <a:xfrm>
            <a:off x="384784" y="4708688"/>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04050"/>
          </a:solidFill>
          <a:ln w="6350" cap="flat">
            <a:noFill/>
            <a:prstDash val="solid"/>
            <a:miter/>
          </a:ln>
        </p:spPr>
        <p:txBody>
          <a:bodyPr rtlCol="0" anchor="ctr"/>
          <a:lstStyle/>
          <a:p>
            <a:endParaRPr lang="en-GB" dirty="0"/>
          </a:p>
        </p:txBody>
      </p:sp>
    </p:spTree>
    <p:extLst>
      <p:ext uri="{BB962C8B-B14F-4D97-AF65-F5344CB8AC3E}">
        <p14:creationId xmlns:p14="http://schemas.microsoft.com/office/powerpoint/2010/main" val="27488700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7_Text Slide A">
    <p:spTree>
      <p:nvGrpSpPr>
        <p:cNvPr id="1" name=""/>
        <p:cNvGrpSpPr/>
        <p:nvPr/>
      </p:nvGrpSpPr>
      <p:grpSpPr>
        <a:xfrm>
          <a:off x="0" y="0"/>
          <a:ext cx="0" cy="0"/>
          <a:chOff x="0" y="0"/>
          <a:chExt cx="0" cy="0"/>
        </a:xfrm>
      </p:grpSpPr>
      <p:sp>
        <p:nvSpPr>
          <p:cNvPr id="11"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8"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1" name="Group 20"/>
          <p:cNvGrpSpPr/>
          <p:nvPr userDrawn="1"/>
        </p:nvGrpSpPr>
        <p:grpSpPr>
          <a:xfrm>
            <a:off x="-6058" y="3531457"/>
            <a:ext cx="5797612" cy="2365031"/>
            <a:chOff x="-2229" y="2361812"/>
            <a:chExt cx="11067619" cy="4514835"/>
          </a:xfrm>
          <a:solidFill>
            <a:srgbClr val="28CFF9"/>
          </a:solidFill>
        </p:grpSpPr>
        <p:sp>
          <p:nvSpPr>
            <p:cNvPr id="22" name="Freeform 21">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sp>
          <p:nvSpPr>
            <p:cNvPr id="23" name="Freeform 22">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24" name="Freeform 23">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8221067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4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FF9"/>
          </a:solidFill>
          <a:ln w="6350" cap="flat">
            <a:noFill/>
            <a:prstDash val="solid"/>
            <a:miter/>
          </a:ln>
        </p:spPr>
        <p:txBody>
          <a:bodyPr rtlCol="0" anchor="ctr"/>
          <a:lstStyle/>
          <a:p>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19472521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1_Activity 1">
    <p:bg>
      <p:bgPr>
        <a:solidFill>
          <a:srgbClr val="28CFF9"/>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dirty="0"/>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6"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192894767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5_03 Section Divider">
    <p:bg>
      <p:bgPr>
        <a:solidFill>
          <a:srgbClr val="F3622C"/>
        </a:solidFill>
        <a:effectLst/>
      </p:bgPr>
    </p:bg>
    <p:spTree>
      <p:nvGrpSpPr>
        <p:cNvPr id="1" name=""/>
        <p:cNvGrpSpPr/>
        <p:nvPr/>
      </p:nvGrpSpPr>
      <p:grpSpPr>
        <a:xfrm>
          <a:off x="0" y="0"/>
          <a:ext cx="0" cy="0"/>
          <a:chOff x="0" y="0"/>
          <a:chExt cx="0" cy="0"/>
        </a:xfrm>
      </p:grpSpPr>
      <p:sp>
        <p:nvSpPr>
          <p:cNvPr id="16" name="Rectangle 15"/>
          <p:cNvSpPr/>
          <p:nvPr userDrawn="1"/>
        </p:nvSpPr>
        <p:spPr>
          <a:xfrm>
            <a:off x="760859" y="768561"/>
            <a:ext cx="379608" cy="11049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itle 1">
            <a:extLst>
              <a:ext uri="{FF2B5EF4-FFF2-40B4-BE49-F238E27FC236}">
                <a16:creationId xmlns:a16="http://schemas.microsoft.com/office/drawing/2014/main" id="{EBBB6D40-B4C9-8B4A-B2A6-126F64906376}"/>
              </a:ext>
            </a:extLst>
          </p:cNvPr>
          <p:cNvSpPr>
            <a:spLocks noGrp="1"/>
          </p:cNvSpPr>
          <p:nvPr userDrawn="1">
            <p:ph type="ctrTitle" hasCustomPrompt="1"/>
          </p:nvPr>
        </p:nvSpPr>
        <p:spPr>
          <a:xfrm>
            <a:off x="376239" y="1556247"/>
            <a:ext cx="5810250" cy="2277604"/>
          </a:xfrm>
        </p:spPr>
        <p:txBody>
          <a:bodyPr anchor="b" anchorCtr="0">
            <a:noAutofit/>
          </a:bodyPr>
          <a:lstStyle>
            <a:lvl1pPr algn="l">
              <a:lnSpc>
                <a:spcPct val="90000"/>
              </a:lnSpc>
              <a:defRPr sz="3600" spc="60" baseline="0">
                <a:solidFill>
                  <a:schemeClr val="bg1"/>
                </a:solidFill>
              </a:defRPr>
            </a:lvl1pPr>
          </a:lstStyle>
          <a:p>
            <a:r>
              <a:rPr lang="en-US" noProof="0" dirty="0"/>
              <a:t>CLICK TO EDIT </a:t>
            </a:r>
            <a:br>
              <a:rPr lang="en-US" noProof="0" dirty="0"/>
            </a:br>
            <a:r>
              <a:rPr lang="en-US" noProof="0" dirty="0"/>
              <a:t>MASTER TITLE STYLE</a:t>
            </a:r>
            <a:endParaRPr lang="en-GB" noProof="0" dirty="0"/>
          </a:p>
        </p:txBody>
      </p:sp>
      <p:grpSp>
        <p:nvGrpSpPr>
          <p:cNvPr id="6" name="Group 5"/>
          <p:cNvGrpSpPr/>
          <p:nvPr userDrawn="1"/>
        </p:nvGrpSpPr>
        <p:grpSpPr>
          <a:xfrm>
            <a:off x="-2229" y="2361812"/>
            <a:ext cx="11067619" cy="4502135"/>
            <a:chOff x="-2229" y="2361812"/>
            <a:chExt cx="11067619" cy="4502135"/>
          </a:xfrm>
        </p:grpSpPr>
        <p:sp>
          <p:nvSpPr>
            <p:cNvPr id="10" name="Freeform 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8D237"/>
            </a:solidFill>
            <a:ln w="6350" cap="flat">
              <a:noFill/>
              <a:prstDash val="solid"/>
              <a:miter/>
            </a:ln>
          </p:spPr>
          <p:txBody>
            <a:bodyPr rtlCol="0" anchor="ctr"/>
            <a:lstStyle/>
            <a:p>
              <a:endParaRPr lang="en-GB" dirty="0"/>
            </a:p>
          </p:txBody>
        </p:sp>
        <p:sp>
          <p:nvSpPr>
            <p:cNvPr id="13" name="Freeform 12">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8D237"/>
            </a:solidFill>
            <a:ln w="6350" cap="flat">
              <a:noFill/>
              <a:prstDash val="solid"/>
              <a:miter/>
            </a:ln>
          </p:spPr>
          <p:txBody>
            <a:bodyPr rtlCol="0" anchor="ctr"/>
            <a:lstStyle/>
            <a:p>
              <a:endParaRPr lang="en-GB" dirty="0"/>
            </a:p>
          </p:txBody>
        </p:sp>
        <p:sp>
          <p:nvSpPr>
            <p:cNvPr id="15" name="Freeform 14">
              <a:extLst>
                <a:ext uri="{FF2B5EF4-FFF2-40B4-BE49-F238E27FC236}">
                  <a16:creationId xmlns:a16="http://schemas.microsoft.com/office/drawing/2014/main" id="{2F450B4C-241D-A544-BBEF-175E01D6A139}"/>
                </a:ext>
              </a:extLst>
            </p:cNvPr>
            <p:cNvSpPr/>
            <p:nvPr userDrawn="1"/>
          </p:nvSpPr>
          <p:spPr>
            <a:xfrm flipV="1">
              <a:off x="-467"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8D237"/>
            </a:solid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122356146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2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endParaRPr>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grpSp>
        <p:nvGrpSpPr>
          <p:cNvPr id="4" name="Group 3"/>
          <p:cNvGrpSpPr/>
          <p:nvPr userDrawn="1"/>
        </p:nvGrpSpPr>
        <p:grpSpPr>
          <a:xfrm>
            <a:off x="-1717" y="4568506"/>
            <a:ext cx="4628886" cy="1406446"/>
            <a:chOff x="-1717" y="4568506"/>
            <a:chExt cx="4628886" cy="1406446"/>
          </a:xfrm>
        </p:grpSpPr>
        <p:sp>
          <p:nvSpPr>
            <p:cNvPr id="11" name="Freeform 10">
              <a:extLst>
                <a:ext uri="{FF2B5EF4-FFF2-40B4-BE49-F238E27FC236}">
                  <a16:creationId xmlns:a16="http://schemas.microsoft.com/office/drawing/2014/main" id="{2F450B4C-241D-A544-BBEF-175E01D6A139}"/>
                </a:ext>
              </a:extLst>
            </p:cNvPr>
            <p:cNvSpPr/>
            <p:nvPr userDrawn="1"/>
          </p:nvSpPr>
          <p:spPr>
            <a:xfrm>
              <a:off x="-1717" y="4568506"/>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dirty="0"/>
            </a:p>
          </p:txBody>
        </p:sp>
        <p:sp>
          <p:nvSpPr>
            <p:cNvPr id="13" name="Freeform 12">
              <a:extLst>
                <a:ext uri="{FF2B5EF4-FFF2-40B4-BE49-F238E27FC236}">
                  <a16:creationId xmlns:a16="http://schemas.microsoft.com/office/drawing/2014/main" id="{17BA7C41-EA1C-2F4D-90C7-EC472AB85B8A}"/>
                </a:ext>
              </a:extLst>
            </p:cNvPr>
            <p:cNvSpPr/>
            <p:nvPr/>
          </p:nvSpPr>
          <p:spPr>
            <a:xfrm>
              <a:off x="3713028" y="4568727"/>
              <a:ext cx="914141" cy="1401463"/>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8D237"/>
            </a:solidFill>
            <a:ln w="6350" cap="flat">
              <a:noFill/>
              <a:prstDash val="solid"/>
              <a:miter/>
            </a:ln>
          </p:spPr>
          <p:txBody>
            <a:bodyPr rtlCol="0" anchor="ctr"/>
            <a:lstStyle/>
            <a:p>
              <a:endParaRPr lang="en-GB" dirty="0"/>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717" y="5379567"/>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dirty="0"/>
            </a:p>
          </p:txBody>
        </p:sp>
      </p:grpSp>
      <p:sp>
        <p:nvSpPr>
          <p:cNvPr id="2" name="Slide Number Placeholder 5">
            <a:extLst>
              <a:ext uri="{FF2B5EF4-FFF2-40B4-BE49-F238E27FC236}">
                <a16:creationId xmlns:a16="http://schemas.microsoft.com/office/drawing/2014/main" id="{50D4B9A1-7D6A-7797-84DC-B95C2797FA07}"/>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99891891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1_Text Slide A">
    <p:spTree>
      <p:nvGrpSpPr>
        <p:cNvPr id="1" name=""/>
        <p:cNvGrpSpPr/>
        <p:nvPr/>
      </p:nvGrpSpPr>
      <p:grpSpPr>
        <a:xfrm>
          <a:off x="0" y="0"/>
          <a:ext cx="0" cy="0"/>
          <a:chOff x="0" y="0"/>
          <a:chExt cx="0" cy="0"/>
        </a:xfrm>
      </p:grpSpPr>
      <p:sp>
        <p:nvSpPr>
          <p:cNvPr id="15"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6"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8" name="Group 27"/>
          <p:cNvGrpSpPr/>
          <p:nvPr userDrawn="1"/>
        </p:nvGrpSpPr>
        <p:grpSpPr>
          <a:xfrm>
            <a:off x="-6058" y="3531457"/>
            <a:ext cx="5797612" cy="2365031"/>
            <a:chOff x="-2229" y="2361812"/>
            <a:chExt cx="11067619" cy="4514835"/>
          </a:xfrm>
        </p:grpSpPr>
        <p:sp>
          <p:nvSpPr>
            <p:cNvPr id="29" name="Freeform 28">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3622C"/>
            </a:solidFill>
            <a:ln w="6350" cap="flat">
              <a:noFill/>
              <a:prstDash val="solid"/>
              <a:miter/>
            </a:ln>
          </p:spPr>
          <p:txBody>
            <a:bodyPr rtlCol="0" anchor="ctr"/>
            <a:lstStyle/>
            <a:p>
              <a:endParaRPr lang="en-GB" dirty="0"/>
            </a:p>
          </p:txBody>
        </p:sp>
        <p:sp>
          <p:nvSpPr>
            <p:cNvPr id="30" name="Freeform 29">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3622C"/>
            </a:solidFill>
            <a:ln w="6350" cap="flat">
              <a:noFill/>
              <a:prstDash val="solid"/>
              <a:miter/>
            </a:ln>
          </p:spPr>
          <p:txBody>
            <a:bodyPr rtlCol="0" anchor="ctr"/>
            <a:lstStyle/>
            <a:p>
              <a:endParaRPr lang="en-GB" dirty="0"/>
            </a:p>
          </p:txBody>
        </p:sp>
        <p:sp>
          <p:nvSpPr>
            <p:cNvPr id="31" name="Freeform 30">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3622C"/>
            </a:solid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14161484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F1612C"/>
          </a:solidFill>
          <a:ln w="6350" cap="flat">
            <a:noFill/>
            <a:prstDash val="solid"/>
            <a:miter/>
          </a:ln>
        </p:spPr>
        <p:txBody>
          <a:bodyPr rtlCol="0" anchor="ctr"/>
          <a:lstStyle/>
          <a:p>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0086572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5" name="Picture 4" descr="QA logo">
            <a:extLst>
              <a:ext uri="{FF2B5EF4-FFF2-40B4-BE49-F238E27FC236}">
                <a16:creationId xmlns:a16="http://schemas.microsoft.com/office/drawing/2014/main" id="{DB6043E7-8AC0-87D2-0EDD-2A9C236D1451}"/>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2_Activity 1">
    <p:bg>
      <p:bgPr>
        <a:solidFill>
          <a:srgbClr val="F3622C"/>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dirty="0">
              <a:solidFill>
                <a:schemeClr val="bg1"/>
              </a:solidFill>
            </a:endParaRPr>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6"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193771122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3_02 Section Divider">
    <p:bg>
      <p:bgPr>
        <a:solidFill>
          <a:srgbClr val="7E007C"/>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A0DD6AED-2202-DD48-A2D6-60CCC5F07320}"/>
              </a:ext>
            </a:extLst>
          </p:cNvPr>
          <p:cNvSpPr/>
          <p:nvPr userDrawn="1"/>
        </p:nvSpPr>
        <p:spPr>
          <a:xfrm>
            <a:off x="-609" y="2116538"/>
            <a:ext cx="11411496" cy="5526322"/>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F91258"/>
          </a:solidFill>
          <a:ln w="6350" cap="flat">
            <a:noFill/>
            <a:prstDash val="solid"/>
            <a:miter/>
          </a:ln>
        </p:spPr>
        <p:txBody>
          <a:bodyPr rtlCol="0" anchor="ctr"/>
          <a:lstStyle/>
          <a:p>
            <a:endParaRPr lang="en-GB" dirty="0"/>
          </a:p>
        </p:txBody>
      </p:sp>
      <p:sp>
        <p:nvSpPr>
          <p:cNvPr id="13"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067007"/>
            <a:ext cx="5627171" cy="2353439"/>
          </a:xfrm>
        </p:spPr>
        <p:txBody>
          <a:bodyPr anchor="b" anchorCtr="0">
            <a:noAutofit/>
          </a:bodyPr>
          <a:lstStyle>
            <a:lvl1pPr algn="l">
              <a:lnSpc>
                <a:spcPts val="6000"/>
              </a:lnSpc>
              <a:defRPr sz="3600" spc="60" baseline="0">
                <a:solidFill>
                  <a:schemeClr val="bg1"/>
                </a:solidFill>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39967457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4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E0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grpSp>
        <p:nvGrpSpPr>
          <p:cNvPr id="33" name="Group 32"/>
          <p:cNvGrpSpPr/>
          <p:nvPr userDrawn="1"/>
        </p:nvGrpSpPr>
        <p:grpSpPr>
          <a:xfrm>
            <a:off x="-1717" y="4568506"/>
            <a:ext cx="4628886" cy="1406446"/>
            <a:chOff x="-1717" y="4568506"/>
            <a:chExt cx="4628886" cy="1406446"/>
          </a:xfrm>
          <a:solidFill>
            <a:srgbClr val="F91258"/>
          </a:solidFill>
        </p:grpSpPr>
        <p:sp>
          <p:nvSpPr>
            <p:cNvPr id="34" name="Freeform 33">
              <a:extLst>
                <a:ext uri="{FF2B5EF4-FFF2-40B4-BE49-F238E27FC236}">
                  <a16:creationId xmlns:a16="http://schemas.microsoft.com/office/drawing/2014/main" id="{2F450B4C-241D-A544-BBEF-175E01D6A139}"/>
                </a:ext>
              </a:extLst>
            </p:cNvPr>
            <p:cNvSpPr/>
            <p:nvPr userDrawn="1"/>
          </p:nvSpPr>
          <p:spPr>
            <a:xfrm>
              <a:off x="-1717" y="4568506"/>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grpFill/>
            <a:ln w="6350" cap="flat">
              <a:noFill/>
              <a:prstDash val="solid"/>
              <a:miter/>
            </a:ln>
          </p:spPr>
          <p:txBody>
            <a:bodyPr rtlCol="0" anchor="ctr"/>
            <a:lstStyle/>
            <a:p>
              <a:endParaRPr lang="en-GB" dirty="0"/>
            </a:p>
          </p:txBody>
        </p:sp>
        <p:sp>
          <p:nvSpPr>
            <p:cNvPr id="35" name="Freeform 34">
              <a:extLst>
                <a:ext uri="{FF2B5EF4-FFF2-40B4-BE49-F238E27FC236}">
                  <a16:creationId xmlns:a16="http://schemas.microsoft.com/office/drawing/2014/main" id="{17BA7C41-EA1C-2F4D-90C7-EC472AB85B8A}"/>
                </a:ext>
              </a:extLst>
            </p:cNvPr>
            <p:cNvSpPr/>
            <p:nvPr/>
          </p:nvSpPr>
          <p:spPr>
            <a:xfrm>
              <a:off x="3713028" y="4568727"/>
              <a:ext cx="914141" cy="1401463"/>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36" name="Freeform 35">
              <a:extLst>
                <a:ext uri="{FF2B5EF4-FFF2-40B4-BE49-F238E27FC236}">
                  <a16:creationId xmlns:a16="http://schemas.microsoft.com/office/drawing/2014/main" id="{2F450B4C-241D-A544-BBEF-175E01D6A139}"/>
                </a:ext>
              </a:extLst>
            </p:cNvPr>
            <p:cNvSpPr/>
            <p:nvPr userDrawn="1"/>
          </p:nvSpPr>
          <p:spPr>
            <a:xfrm flipV="1">
              <a:off x="-1717" y="5379567"/>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334578805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5_Text Slide A">
    <p:spTree>
      <p:nvGrpSpPr>
        <p:cNvPr id="1" name=""/>
        <p:cNvGrpSpPr/>
        <p:nvPr/>
      </p:nvGrpSpPr>
      <p:grpSpPr>
        <a:xfrm>
          <a:off x="0" y="0"/>
          <a:ext cx="0" cy="0"/>
          <a:chOff x="0" y="0"/>
          <a:chExt cx="0" cy="0"/>
        </a:xfrm>
      </p:grpSpPr>
      <p:sp>
        <p:nvSpPr>
          <p:cNvPr id="11"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4" name="Group 23"/>
          <p:cNvGrpSpPr/>
          <p:nvPr userDrawn="1"/>
        </p:nvGrpSpPr>
        <p:grpSpPr>
          <a:xfrm>
            <a:off x="-6058" y="3531457"/>
            <a:ext cx="5797612" cy="2365031"/>
            <a:chOff x="-2229" y="2361812"/>
            <a:chExt cx="11067619" cy="4514835"/>
          </a:xfrm>
          <a:solidFill>
            <a:srgbClr val="7E007C"/>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sp>
          <p:nvSpPr>
            <p:cNvPr id="26" name="Freeform 25">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159614847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7E007C"/>
          </a:solidFill>
          <a:ln w="6350" cap="flat">
            <a:noFill/>
            <a:prstDash val="solid"/>
            <a:miter/>
          </a:ln>
        </p:spPr>
        <p:txBody>
          <a:bodyPr rtlCol="0" anchor="ctr"/>
          <a:lstStyle/>
          <a:p>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654640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3_Activity 1">
    <p:bg>
      <p:bgPr>
        <a:solidFill>
          <a:srgbClr val="7E007C"/>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dirty="0">
              <a:solidFill>
                <a:schemeClr val="bg1"/>
              </a:solidFill>
            </a:endParaRPr>
          </a:p>
        </p:txBody>
      </p:sp>
      <p:sp>
        <p:nvSpPr>
          <p:cNvPr id="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chemeClr val="bg1"/>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8"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solidFill>
                  <a:schemeClr val="bg1"/>
                </a:solidFill>
              </a:defRPr>
            </a:lvl1pPr>
          </a:lstStyle>
          <a:p>
            <a:pPr lvl="0"/>
            <a:r>
              <a:rPr lang="en-US" dirty="0"/>
              <a:t>Click to edit instructions</a:t>
            </a:r>
          </a:p>
        </p:txBody>
      </p:sp>
    </p:spTree>
    <p:extLst>
      <p:ext uri="{BB962C8B-B14F-4D97-AF65-F5344CB8AC3E}">
        <p14:creationId xmlns:p14="http://schemas.microsoft.com/office/powerpoint/2010/main" val="317568088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8" name="Text Placeholder 2">
            <a:extLst>
              <a:ext uri="{FF2B5EF4-FFF2-40B4-BE49-F238E27FC236}">
                <a16:creationId xmlns:a16="http://schemas.microsoft.com/office/drawing/2014/main" id="{B623AAC1-38C0-EC41-AF66-7EC76ACCB83E}"/>
              </a:ext>
            </a:extLst>
          </p:cNvPr>
          <p:cNvSpPr>
            <a:spLocks noGrp="1"/>
          </p:cNvSpPr>
          <p:nvPr>
            <p:ph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2" name="Graphic 31">
            <a:extLst>
              <a:ext uri="{FF2B5EF4-FFF2-40B4-BE49-F238E27FC236}">
                <a16:creationId xmlns:a16="http://schemas.microsoft.com/office/drawing/2014/main" id="{9CD62FF4-B587-C0B5-D60B-68179D7710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12588995"/>
      </p:ext>
    </p:extLst>
  </p:cSld>
  <p:clrMapOvr>
    <a:masterClrMapping/>
  </p:clrMapOvr>
  <p:extLst>
    <p:ext uri="{DCECCB84-F9BA-43D5-87BE-67443E8EF086}">
      <p15:sldGuideLst xmlns:p15="http://schemas.microsoft.com/office/powerpoint/2012/main">
        <p15:guide id="1" orient="horz" pos="777" userDrawn="1">
          <p15:clr>
            <a:srgbClr val="FBAE40"/>
          </p15:clr>
        </p15:guide>
        <p15:guide id="2" pos="3840" userDrawn="1">
          <p15:clr>
            <a:srgbClr val="FBAE40"/>
          </p15:clr>
        </p15:guide>
        <p15:guide id="3" orient="horz" pos="2160" userDrawn="1">
          <p15:clr>
            <a:srgbClr val="FBAE40"/>
          </p15:clr>
        </p15:guide>
        <p15:guide id="4" orient="horz" pos="2260" userDrawn="1">
          <p15:clr>
            <a:srgbClr val="FBAE40"/>
          </p15:clr>
        </p15:guide>
        <p15:guide id="5" pos="3940" userDrawn="1">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2" name="Rectangle 1"/>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3915446001"/>
      </p:ext>
    </p:extLst>
  </p:cSld>
  <p:clrMapOvr>
    <a:masterClrMapping/>
  </p:clrMapOvr>
  <p:extLst>
    <p:ext uri="{DCECCB84-F9BA-43D5-87BE-67443E8EF086}">
      <p15:sldGuideLst xmlns:p15="http://schemas.microsoft.com/office/powerpoint/2012/main">
        <p15:guide id="1" orient="horz" pos="777">
          <p15:clr>
            <a:srgbClr val="FBAE40"/>
          </p15:clr>
        </p15:guide>
        <p15:guide id="2" pos="3840" userDrawn="1">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059427" y="3673998"/>
            <a:ext cx="2124159" cy="2749952"/>
          </a:xfrm>
        </p:spPr>
        <p:txBody>
          <a:bodyPr/>
          <a:lstStyle>
            <a:lvl1pPr marL="0" indent="0">
              <a:lnSpc>
                <a:spcPct val="100000"/>
              </a:lnSpc>
              <a:buFont typeface="Arial" panose="020B0604020202020204" pitchFamily="34" charset="0"/>
              <a:buNone/>
              <a:defRPr sz="2000" b="0"/>
            </a:lvl1pPr>
            <a:lvl2pPr marL="0" indent="0">
              <a:buFont typeface="Arial" panose="020B0604020202020204" pitchFamily="34" charset="0"/>
              <a:buNone/>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4" name="Text Placeholder 4"/>
          <p:cNvSpPr>
            <a:spLocks noGrp="1"/>
          </p:cNvSpPr>
          <p:nvPr>
            <p:ph type="body" sz="quarter" idx="16" hasCustomPrompt="1"/>
          </p:nvPr>
        </p:nvSpPr>
        <p:spPr>
          <a:xfrm>
            <a:off x="3639645" y="3673998"/>
            <a:ext cx="2068065"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6" name="Text Placeholder 4"/>
          <p:cNvSpPr>
            <a:spLocks noGrp="1"/>
          </p:cNvSpPr>
          <p:nvPr>
            <p:ph type="body" sz="quarter" idx="17" hasCustomPrompt="1"/>
          </p:nvPr>
        </p:nvSpPr>
        <p:spPr>
          <a:xfrm>
            <a:off x="6149996" y="3673998"/>
            <a:ext cx="2130523"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7" name="Picture Placeholder 21"/>
          <p:cNvSpPr>
            <a:spLocks noGrp="1"/>
          </p:cNvSpPr>
          <p:nvPr>
            <p:ph type="pic" sz="quarter" idx="18" hasCustomPrompt="1"/>
          </p:nvPr>
        </p:nvSpPr>
        <p:spPr>
          <a:xfrm>
            <a:off x="1059428" y="1993484"/>
            <a:ext cx="1437932" cy="1437930"/>
          </a:xfrm>
        </p:spPr>
        <p:txBody>
          <a:bodyPr/>
          <a:lstStyle>
            <a:lvl1pPr marL="0" indent="0">
              <a:buNone/>
              <a:defRPr/>
            </a:lvl1pPr>
          </a:lstStyle>
          <a:p>
            <a:r>
              <a:rPr lang="en-GB" dirty="0"/>
              <a:t>icon</a:t>
            </a:r>
          </a:p>
        </p:txBody>
      </p:sp>
      <p:sp>
        <p:nvSpPr>
          <p:cNvPr id="8" name="Picture Placeholder 21"/>
          <p:cNvSpPr>
            <a:spLocks noGrp="1"/>
          </p:cNvSpPr>
          <p:nvPr>
            <p:ph type="pic" sz="quarter" idx="19" hasCustomPrompt="1"/>
          </p:nvPr>
        </p:nvSpPr>
        <p:spPr>
          <a:xfrm>
            <a:off x="3639646" y="1986408"/>
            <a:ext cx="1437932" cy="1437930"/>
          </a:xfrm>
        </p:spPr>
        <p:txBody>
          <a:bodyPr/>
          <a:lstStyle>
            <a:lvl1pPr marL="0" indent="0">
              <a:buNone/>
              <a:defRPr/>
            </a:lvl1pPr>
          </a:lstStyle>
          <a:p>
            <a:r>
              <a:rPr lang="en-GB" dirty="0"/>
              <a:t>icon</a:t>
            </a:r>
          </a:p>
        </p:txBody>
      </p:sp>
      <p:sp>
        <p:nvSpPr>
          <p:cNvPr id="9" name="Picture Placeholder 21"/>
          <p:cNvSpPr>
            <a:spLocks noGrp="1"/>
          </p:cNvSpPr>
          <p:nvPr>
            <p:ph type="pic" sz="quarter" idx="20" hasCustomPrompt="1"/>
          </p:nvPr>
        </p:nvSpPr>
        <p:spPr>
          <a:xfrm>
            <a:off x="6149997" y="1993484"/>
            <a:ext cx="1437932" cy="1437930"/>
          </a:xfrm>
        </p:spPr>
        <p:txBody>
          <a:bodyPr/>
          <a:lstStyle>
            <a:lvl1pPr marL="0" indent="0">
              <a:buNone/>
              <a:defRPr/>
            </a:lvl1pPr>
          </a:lstStyle>
          <a:p>
            <a:r>
              <a:rPr lang="en-GB" dirty="0"/>
              <a:t>icon</a:t>
            </a:r>
          </a:p>
        </p:txBody>
      </p:sp>
      <p:sp>
        <p:nvSpPr>
          <p:cNvPr id="10" name="Text Placeholder 4"/>
          <p:cNvSpPr>
            <a:spLocks noGrp="1"/>
          </p:cNvSpPr>
          <p:nvPr>
            <p:ph type="body" sz="quarter" idx="21" hasCustomPrompt="1"/>
          </p:nvPr>
        </p:nvSpPr>
        <p:spPr>
          <a:xfrm>
            <a:off x="8637070" y="3688989"/>
            <a:ext cx="2183449"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11" name="Picture Placeholder 21"/>
          <p:cNvSpPr>
            <a:spLocks noGrp="1"/>
          </p:cNvSpPr>
          <p:nvPr>
            <p:ph type="pic" sz="quarter" idx="22" hasCustomPrompt="1"/>
          </p:nvPr>
        </p:nvSpPr>
        <p:spPr>
          <a:xfrm>
            <a:off x="8637071" y="2008475"/>
            <a:ext cx="1437932" cy="1437930"/>
          </a:xfrm>
        </p:spPr>
        <p:txBody>
          <a:bodyPr/>
          <a:lstStyle>
            <a:lvl1pPr marL="0" indent="0">
              <a:buNone/>
              <a:defRPr/>
            </a:lvl1pPr>
          </a:lstStyle>
          <a:p>
            <a:r>
              <a:rPr lang="en-GB" dirty="0"/>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Rectangle 1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4138968323"/>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065907" y="1986354"/>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3511826" y="1986354"/>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7"/>
          <p:cNvSpPr>
            <a:spLocks noGrp="1"/>
          </p:cNvSpPr>
          <p:nvPr>
            <p:ph type="body" sz="quarter" idx="14" hasCustomPrompt="1"/>
          </p:nvPr>
        </p:nvSpPr>
        <p:spPr>
          <a:xfrm>
            <a:off x="5957745" y="1986353"/>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Text Placeholder 7"/>
          <p:cNvSpPr>
            <a:spLocks noGrp="1"/>
          </p:cNvSpPr>
          <p:nvPr>
            <p:ph type="body" sz="quarter" idx="15" hasCustomPrompt="1"/>
          </p:nvPr>
        </p:nvSpPr>
        <p:spPr>
          <a:xfrm>
            <a:off x="8403664" y="1986352"/>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Rectangle 8"/>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11271956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5" name="Picture 4" descr="QA logo">
            <a:extLst>
              <a:ext uri="{FF2B5EF4-FFF2-40B4-BE49-F238E27FC236}">
                <a16:creationId xmlns:a16="http://schemas.microsoft.com/office/drawing/2014/main" id="{4D1FA025-5494-6D69-4602-7D58423B6BE4}"/>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5915467" y="1992793"/>
            <a:ext cx="464600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1069809" y="1992792"/>
            <a:ext cx="464600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Rectangle 6"/>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263611775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1080209" y="4307356"/>
            <a:ext cx="4646004" cy="2072171"/>
          </a:xfrm>
        </p:spPr>
        <p:txBody>
          <a:bodyPr/>
          <a:lstStyle>
            <a:lvl1pPr marL="0" indent="0">
              <a:lnSpc>
                <a:spcPct val="100000"/>
              </a:lnSpc>
              <a:buFont typeface="Arial" panose="020B0604020202020204" pitchFamily="34" charset="0"/>
              <a:buNone/>
              <a:defRPr sz="2000" b="0"/>
            </a:lvl1pPr>
            <a:lvl2pPr marL="171450" indent="-171450">
              <a:buFont typeface="Arial" panose="020B0604020202020204" pitchFamily="34" charset="0"/>
              <a:buChar char="•"/>
              <a:defRPr sz="1800"/>
            </a:lvl2pPr>
            <a:lvl3pPr marL="0" indent="0">
              <a:buNone/>
              <a:defRPr sz="1800"/>
            </a:lvl3pPr>
            <a:lvl4pPr>
              <a:defRPr sz="1800"/>
            </a:lvl4pPr>
            <a:lvl5pPr>
              <a:defRPr sz="1800"/>
            </a:lvl5pPr>
          </a:lstStyle>
          <a:p>
            <a:pPr lvl="0"/>
            <a:r>
              <a:rPr lang="en-US" dirty="0"/>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1080209" y="2003204"/>
            <a:ext cx="4645958" cy="2072171"/>
          </a:xfrm>
          <a:prstGeom prst="rect">
            <a:avLst/>
          </a:prstGeom>
        </p:spPr>
        <p:txBody>
          <a:bodyPr/>
          <a:lstStyle>
            <a:lvl1pPr marL="0" indent="0">
              <a:buNone/>
              <a:defRPr baseline="0"/>
            </a:lvl1pPr>
          </a:lstStyle>
          <a:p>
            <a:r>
              <a:rPr lang="en-US" dirty="0"/>
              <a:t>Click icon to add picture</a:t>
            </a:r>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5925914" y="2003203"/>
            <a:ext cx="4645958" cy="2072171"/>
          </a:xfrm>
          <a:prstGeom prst="rect">
            <a:avLst/>
          </a:prstGeom>
        </p:spPr>
        <p:txBody>
          <a:bodyPr/>
          <a:lstStyle>
            <a:lvl1pPr marL="0" indent="0">
              <a:buNone/>
              <a:defRPr baseline="0"/>
            </a:lvl1pPr>
          </a:lstStyle>
          <a:p>
            <a:r>
              <a:rPr lang="en-US" dirty="0"/>
              <a:t>Click icon to add picture</a:t>
            </a:r>
          </a:p>
        </p:txBody>
      </p:sp>
      <p:sp>
        <p:nvSpPr>
          <p:cNvPr id="8" name="Text Placeholder 7"/>
          <p:cNvSpPr>
            <a:spLocks noGrp="1"/>
          </p:cNvSpPr>
          <p:nvPr>
            <p:ph type="body" sz="quarter" idx="11" hasCustomPrompt="1"/>
          </p:nvPr>
        </p:nvSpPr>
        <p:spPr>
          <a:xfrm>
            <a:off x="5925868" y="4307356"/>
            <a:ext cx="4646004" cy="2072171"/>
          </a:xfrm>
        </p:spPr>
        <p:txBody>
          <a:bodyPr/>
          <a:lstStyle>
            <a:lvl1pPr marL="0" indent="0">
              <a:lnSpc>
                <a:spcPct val="100000"/>
              </a:lnSpc>
              <a:buFont typeface="Arial" panose="020B0604020202020204" pitchFamily="34" charset="0"/>
              <a:buNone/>
              <a:defRPr sz="2000" b="0"/>
            </a:lvl1pPr>
            <a:lvl2pPr marL="171450" indent="-171450">
              <a:buFont typeface="Arial" panose="020B0604020202020204" pitchFamily="34" charset="0"/>
              <a:buChar char="•"/>
              <a:defRPr/>
            </a:lvl2pPr>
          </a:lstStyle>
          <a:p>
            <a:pPr lvl="0"/>
            <a:r>
              <a:rPr lang="en-US" dirty="0"/>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Rectangle 11"/>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116259445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3" name="Rectangle 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2879135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663440" y="0"/>
            <a:ext cx="752856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4269826"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dirty="0"/>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188784966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QA Template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71466" y="2130432"/>
            <a:ext cx="11049077" cy="1470025"/>
          </a:xfrm>
        </p:spPr>
        <p:txBody>
          <a:bodyPr>
            <a:normAutofit/>
          </a:bodyPr>
          <a:lstStyle>
            <a:lvl1pPr algn="ctr">
              <a:defRPr sz="3600">
                <a:solidFill>
                  <a:srgbClr val="0070C0"/>
                </a:solidFill>
              </a:defRPr>
            </a:lvl1pPr>
          </a:lstStyle>
          <a:p>
            <a:r>
              <a:rPr lang="en-US"/>
              <a:t>Click to edit Master title style</a:t>
            </a:r>
            <a:endParaRPr lang="en-GB" dirty="0"/>
          </a:p>
        </p:txBody>
      </p:sp>
      <p:sp>
        <p:nvSpPr>
          <p:cNvPr id="3" name="Subtitle 2"/>
          <p:cNvSpPr>
            <a:spLocks noGrp="1"/>
          </p:cNvSpPr>
          <p:nvPr>
            <p:ph type="subTitle" idx="1"/>
          </p:nvPr>
        </p:nvSpPr>
        <p:spPr>
          <a:xfrm>
            <a:off x="1828800" y="3886200"/>
            <a:ext cx="8534400" cy="1752600"/>
          </a:xfrm>
        </p:spPr>
        <p:txBody>
          <a:bodyPr>
            <a:normAutofit/>
          </a:bodyPr>
          <a:lstStyle>
            <a:lvl1pPr marL="0" indent="0" algn="ctr">
              <a:buNone/>
              <a:defRPr sz="2400" b="1">
                <a:solidFill>
                  <a:srgbClr val="AAAAA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Tree>
    <p:extLst>
      <p:ext uri="{BB962C8B-B14F-4D97-AF65-F5344CB8AC3E}">
        <p14:creationId xmlns:p14="http://schemas.microsoft.com/office/powerpoint/2010/main" val="369290785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QA Template_Main Slide">
    <p:spTree>
      <p:nvGrpSpPr>
        <p:cNvPr id="1" name=""/>
        <p:cNvGrpSpPr/>
        <p:nvPr/>
      </p:nvGrpSpPr>
      <p:grpSpPr>
        <a:xfrm>
          <a:off x="0" y="0"/>
          <a:ext cx="0" cy="0"/>
          <a:chOff x="0" y="0"/>
          <a:chExt cx="0" cy="0"/>
        </a:xfrm>
      </p:grpSpPr>
      <p:sp>
        <p:nvSpPr>
          <p:cNvPr id="11" name="Text Placeholder 10"/>
          <p:cNvSpPr>
            <a:spLocks noGrp="1"/>
          </p:cNvSpPr>
          <p:nvPr>
            <p:ph type="body" sz="quarter" idx="15"/>
          </p:nvPr>
        </p:nvSpPr>
        <p:spPr>
          <a:xfrm>
            <a:off x="190463" y="928670"/>
            <a:ext cx="11715792" cy="5214974"/>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itle 4"/>
          <p:cNvSpPr>
            <a:spLocks noGrp="1"/>
          </p:cNvSpPr>
          <p:nvPr>
            <p:ph type="title"/>
          </p:nvPr>
        </p:nvSpPr>
        <p:spPr>
          <a:xfrm>
            <a:off x="190459" y="357166"/>
            <a:ext cx="11715832" cy="500400"/>
          </a:xfrm>
        </p:spPr>
        <p:txBody>
          <a:bodyPr vert="horz" lIns="91440" tIns="45720" rIns="91440" bIns="45720" rtlCol="0">
            <a:normAutofit/>
          </a:bodyPr>
          <a:lstStyle>
            <a:lvl1pPr>
              <a:defRPr lang="en-GB" sz="2400" b="1" kern="1200" baseline="0" dirty="0" smtClean="0">
                <a:solidFill>
                  <a:srgbClr val="0070C0"/>
                </a:solidFill>
                <a:latin typeface="Arial" pitchFamily="34" charset="0"/>
                <a:ea typeface="+mn-ea"/>
                <a:cs typeface="Arial" pitchFamily="34" charset="0"/>
              </a:defRPr>
            </a:lvl1pPr>
          </a:lstStyle>
          <a:p>
            <a:pPr marL="342900" lvl="0" indent="-342900" algn="l" defTabSz="914400" rtl="0" eaLnBrk="1" latinLnBrk="0" hangingPunct="1">
              <a:spcBef>
                <a:spcPct val="20000"/>
              </a:spcBef>
              <a:buClr>
                <a:schemeClr val="accent1"/>
              </a:buClr>
              <a:buFont typeface="Wingdings" pitchFamily="2" charset="2"/>
              <a:buNone/>
            </a:pPr>
            <a:r>
              <a:rPr lang="en-US"/>
              <a:t>Click to edit Master title style</a:t>
            </a:r>
            <a:endParaRPr lang="en-GB" dirty="0"/>
          </a:p>
        </p:txBody>
      </p:sp>
      <p:sp>
        <p:nvSpPr>
          <p:cNvPr id="6"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7894843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cSld name="Overview or quotes 06">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p:nvGrpSpPr>
        <p:grpSpPr>
          <a:xfrm>
            <a:off x="-562704" y="4391077"/>
            <a:ext cx="5338709" cy="2177830"/>
            <a:chOff x="-2229" y="2361812"/>
            <a:chExt cx="11067619" cy="4514835"/>
          </a:xfrm>
          <a:solidFill>
            <a:schemeClr val="accent5"/>
          </a:solidFill>
        </p:grpSpPr>
        <p:sp>
          <p:nvSpPr>
            <p:cNvPr id="19" name="Freeform 18">
              <a:extLst>
                <a:ext uri="{FF2B5EF4-FFF2-40B4-BE49-F238E27FC236}">
                  <a16:creationId xmlns:a16="http://schemas.microsoft.com/office/drawing/2014/main" id="{E1FD4820-850C-3047-9711-AD5DD789A3DD}"/>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21" name="Freeform 20">
              <a:extLst>
                <a:ext uri="{FF2B5EF4-FFF2-40B4-BE49-F238E27FC236}">
                  <a16:creationId xmlns:a16="http://schemas.microsoft.com/office/drawing/2014/main" id="{A4413C9C-C76C-B642-B162-F8DBD3B14B9D}"/>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722222749"/>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5" name="Picture 4" descr="QA logo">
            <a:extLst>
              <a:ext uri="{FF2B5EF4-FFF2-40B4-BE49-F238E27FC236}">
                <a16:creationId xmlns:a16="http://schemas.microsoft.com/office/drawing/2014/main" id="{9FE9E0C7-92E1-9F78-30DA-306EFEF7503D}"/>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371384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971568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872303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985320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D65DBEE6-DA2B-7395-23D6-594C563E98C1}"/>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5" name="Picture 4" descr="QA logo">
            <a:extLst>
              <a:ext uri="{FF2B5EF4-FFF2-40B4-BE49-F238E27FC236}">
                <a16:creationId xmlns:a16="http://schemas.microsoft.com/office/drawing/2014/main" id="{92B1D2E0-2D6E-9937-F247-C68E605AF4F2}"/>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891A990A-F863-5E76-6DCF-AC2BCEF02240}"/>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5" name="Picture 4" descr="QA logo">
            <a:extLst>
              <a:ext uri="{FF2B5EF4-FFF2-40B4-BE49-F238E27FC236}">
                <a16:creationId xmlns:a16="http://schemas.microsoft.com/office/drawing/2014/main" id="{C018ED94-296F-A299-7ED4-3C09971138A7}"/>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5" name="Picture 4" descr="QA logo">
            <a:extLst>
              <a:ext uri="{FF2B5EF4-FFF2-40B4-BE49-F238E27FC236}">
                <a16:creationId xmlns:a16="http://schemas.microsoft.com/office/drawing/2014/main" id="{D80056A1-E725-0E08-5E53-1A4A2E5944D6}"/>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5" name="Picture 4" descr="QA logo">
            <a:extLst>
              <a:ext uri="{FF2B5EF4-FFF2-40B4-BE49-F238E27FC236}">
                <a16:creationId xmlns:a16="http://schemas.microsoft.com/office/drawing/2014/main" id="{310BD961-9E37-8EB9-B7E8-04CD6B9EB8F2}"/>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5" name="Picture 4" descr="QA logo">
            <a:extLst>
              <a:ext uri="{FF2B5EF4-FFF2-40B4-BE49-F238E27FC236}">
                <a16:creationId xmlns:a16="http://schemas.microsoft.com/office/drawing/2014/main" id="{A483892F-EC12-234A-C5F7-FDCB02131C59}"/>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5" Type="http://schemas.openxmlformats.org/officeDocument/2006/relationships/theme" Target="../theme/theme10.xml"/><Relationship Id="rId4" Type="http://schemas.openxmlformats.org/officeDocument/2006/relationships/slideLayout" Target="../slideLayouts/slideLayout42.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45.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image" Target="../media/image69.png"/><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theme" Target="../theme/theme12.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image" Target="../media/image69.png"/><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theme" Target="../theme/theme13.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image" Target="../media/image69.png"/><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theme" Target="../theme/theme14.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8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image" Target="../media/image69.png"/><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theme" Target="../theme/theme15.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image" Target="../media/image69.png"/><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theme" Target="../theme/theme16.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image" Target="../media/image69.png"/><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theme" Target="../theme/theme17.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17.xml"/><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image" Target="../media/image69.png"/><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theme" Target="../theme/theme18.xml"/><Relationship Id="rId5" Type="http://schemas.openxmlformats.org/officeDocument/2006/relationships/slideLayout" Target="../slideLayouts/slideLayout114.xml"/><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s>
</file>

<file path=ppt/slideMasters/_rels/slideMaster19.xml.rels><?xml version="1.0" encoding="UTF-8" standalone="yes"?>
<Relationships xmlns="http://schemas.openxmlformats.org/package/2006/relationships"><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26" Type="http://schemas.openxmlformats.org/officeDocument/2006/relationships/slideLayout" Target="../slideLayouts/slideLayout145.xml"/><Relationship Id="rId39" Type="http://schemas.openxmlformats.org/officeDocument/2006/relationships/image" Target="../media/image113.png"/><Relationship Id="rId21" Type="http://schemas.openxmlformats.org/officeDocument/2006/relationships/slideLayout" Target="../slideLayouts/slideLayout140.xml"/><Relationship Id="rId34" Type="http://schemas.openxmlformats.org/officeDocument/2006/relationships/slideLayout" Target="../slideLayouts/slideLayout153.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5" Type="http://schemas.openxmlformats.org/officeDocument/2006/relationships/slideLayout" Target="../slideLayouts/slideLayout144.xml"/><Relationship Id="rId33" Type="http://schemas.openxmlformats.org/officeDocument/2006/relationships/slideLayout" Target="../slideLayouts/slideLayout152.xml"/><Relationship Id="rId38" Type="http://schemas.openxmlformats.org/officeDocument/2006/relationships/theme" Target="../theme/theme19.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slideLayout" Target="../slideLayouts/slideLayout139.xml"/><Relationship Id="rId29" Type="http://schemas.openxmlformats.org/officeDocument/2006/relationships/slideLayout" Target="../slideLayouts/slideLayout148.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24" Type="http://schemas.openxmlformats.org/officeDocument/2006/relationships/slideLayout" Target="../slideLayouts/slideLayout143.xml"/><Relationship Id="rId32" Type="http://schemas.openxmlformats.org/officeDocument/2006/relationships/slideLayout" Target="../slideLayouts/slideLayout151.xml"/><Relationship Id="rId37" Type="http://schemas.openxmlformats.org/officeDocument/2006/relationships/slideLayout" Target="../slideLayouts/slideLayout156.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23" Type="http://schemas.openxmlformats.org/officeDocument/2006/relationships/slideLayout" Target="../slideLayouts/slideLayout142.xml"/><Relationship Id="rId28" Type="http://schemas.openxmlformats.org/officeDocument/2006/relationships/slideLayout" Target="../slideLayouts/slideLayout147.xml"/><Relationship Id="rId36" Type="http://schemas.openxmlformats.org/officeDocument/2006/relationships/slideLayout" Target="../slideLayouts/slideLayout155.xml"/><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31" Type="http://schemas.openxmlformats.org/officeDocument/2006/relationships/slideLayout" Target="../slideLayouts/slideLayout150.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slideLayout" Target="../slideLayouts/slideLayout141.xml"/><Relationship Id="rId27" Type="http://schemas.openxmlformats.org/officeDocument/2006/relationships/slideLayout" Target="../slideLayouts/slideLayout146.xml"/><Relationship Id="rId30" Type="http://schemas.openxmlformats.org/officeDocument/2006/relationships/slideLayout" Target="../slideLayouts/slideLayout149.xml"/><Relationship Id="rId35" Type="http://schemas.openxmlformats.org/officeDocument/2006/relationships/slideLayout" Target="../slideLayouts/slideLayout154.xml"/><Relationship Id="rId8" Type="http://schemas.openxmlformats.org/officeDocument/2006/relationships/slideLayout" Target="../slideLayouts/slideLayout127.xml"/><Relationship Id="rId3" Type="http://schemas.openxmlformats.org/officeDocument/2006/relationships/slideLayout" Target="../slideLayouts/slideLayout1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theme" Target="../theme/theme5.xml"/><Relationship Id="rId4"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6.xml"/><Relationship Id="rId4" Type="http://schemas.openxmlformats.org/officeDocument/2006/relationships/slideLayout" Target="../slideLayouts/slideLayout2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theme" Target="../theme/theme7.xml"/><Relationship Id="rId4" Type="http://schemas.openxmlformats.org/officeDocument/2006/relationships/slideLayout" Target="../slideLayouts/slideLayout3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theme" Target="../theme/theme8.xml"/><Relationship Id="rId4" Type="http://schemas.openxmlformats.org/officeDocument/2006/relationships/slideLayout" Target="../slideLayouts/slideLayout34.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5" Type="http://schemas.openxmlformats.org/officeDocument/2006/relationships/theme" Target="../theme/theme9.xml"/><Relationship Id="rId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87"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986" r:id="rId2"/>
    <p:sldLayoutId id="2147483780" r:id="rId3"/>
    <p:sldLayoutId id="2147483781" r:id="rId4"/>
    <p:sldLayoutId id="2147483972" r:id="rId5"/>
    <p:sldLayoutId id="2147483872" r:id="rId6"/>
    <p:sldLayoutId id="2147483786" r:id="rId7"/>
    <p:sldLayoutId id="2147483788" r:id="rId8"/>
    <p:sldLayoutId id="2147483873" r:id="rId9"/>
    <p:sldLayoutId id="2147483985"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976" r:id="rId2"/>
    <p:sldLayoutId id="2147483980" r:id="rId3"/>
    <p:sldLayoutId id="2147483984" r:id="rId4"/>
    <p:sldLayoutId id="2147483988" r:id="rId5"/>
    <p:sldLayoutId id="2147483989" r:id="rId6"/>
    <p:sldLayoutId id="2147483990" r:id="rId7"/>
    <p:sldLayoutId id="2147483991" r:id="rId8"/>
    <p:sldLayoutId id="2147483906" r:id="rId9"/>
    <p:sldLayoutId id="2147483907"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userDrawn="1">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userDrawn="1">
            <p:ph type="body"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4" y="6584738"/>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798" r:id="rId4"/>
    <p:sldLayoutId id="2147483806" r:id="rId5"/>
    <p:sldLayoutId id="2147483709" r:id="rId6"/>
    <p:sldLayoutId id="2147483822" r:id="rId7"/>
    <p:sldLayoutId id="2147483802" r:id="rId8"/>
    <p:sldLayoutId id="2147483792" r:id="rId9"/>
    <p:sldLayoutId id="2147483810" r:id="rId10"/>
    <p:sldLayoutId id="2147483804" r:id="rId11"/>
    <p:sldLayoutId id="2147483821" r:id="rId12"/>
    <p:sldLayoutId id="2147483824" r:id="rId13"/>
    <p:sldLayoutId id="2147483828" r:id="rId14"/>
    <p:sldLayoutId id="2147483853" r:id="rId15"/>
    <p:sldLayoutId id="2147483899" r:id="rId16"/>
    <p:sldLayoutId id="2147483832" r:id="rId17"/>
    <p:sldLayoutId id="2147483833" r:id="rId18"/>
    <p:sldLayoutId id="2147483836" r:id="rId19"/>
    <p:sldLayoutId id="2147483852" r:id="rId20"/>
    <p:sldLayoutId id="2147483900" r:id="rId21"/>
    <p:sldLayoutId id="2147483820" r:id="rId22"/>
    <p:sldLayoutId id="2147483842" r:id="rId23"/>
    <p:sldLayoutId id="2147483845" r:id="rId24"/>
    <p:sldLayoutId id="2147483851" r:id="rId25"/>
    <p:sldLayoutId id="2147483901" r:id="rId26"/>
    <p:sldLayoutId id="2147483650" r:id="rId27"/>
    <p:sldLayoutId id="2147483734" r:id="rId28"/>
    <p:sldLayoutId id="2147483796" r:id="rId29"/>
    <p:sldLayoutId id="2147483719" r:id="rId30"/>
    <p:sldLayoutId id="2147483721" r:id="rId31"/>
    <p:sldLayoutId id="2147483724" r:id="rId32"/>
    <p:sldLayoutId id="2147483797" r:id="rId33"/>
    <p:sldLayoutId id="2147483814" r:id="rId34"/>
    <p:sldLayoutId id="2147483902" r:id="rId35"/>
    <p:sldLayoutId id="2147483903" r:id="rId36"/>
    <p:sldLayoutId id="2147483905" r:id="rId37"/>
  </p:sldLayoutIdLst>
  <p:hf hdr="0" ftr="0" dt="0"/>
  <p:txStyles>
    <p:titleStyle>
      <a:lvl1pPr algn="l" defTabSz="914400" rtl="0" eaLnBrk="1" latinLnBrk="0" hangingPunct="1">
        <a:lnSpc>
          <a:spcPct val="100000"/>
        </a:lnSpc>
        <a:spcBef>
          <a:spcPct val="0"/>
        </a:spcBef>
        <a:buNone/>
        <a:defRPr sz="3600" b="0" i="0" kern="1200" cap="none" baseline="0">
          <a:solidFill>
            <a:schemeClr val="tx1"/>
          </a:solidFill>
          <a:latin typeface="Montserrat Black" panose="00000A00000000000000" pitchFamily="2" charset="0"/>
          <a:ea typeface="+mj-ea"/>
          <a:cs typeface="+mj-cs"/>
        </a:defRPr>
      </a:lvl1pPr>
    </p:titleStyle>
    <p:bodyStyle>
      <a:lvl1pPr marL="0" indent="0" algn="l" defTabSz="914400" rtl="0" eaLnBrk="1" latinLnBrk="0" hangingPunct="1">
        <a:lnSpc>
          <a:spcPct val="100000"/>
        </a:lnSpc>
        <a:spcBef>
          <a:spcPts val="0"/>
        </a:spcBef>
        <a:spcAft>
          <a:spcPts val="650"/>
        </a:spcAft>
        <a:buSzPct val="115000"/>
        <a:buFontTx/>
        <a:buNone/>
        <a:defRPr sz="20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39"/>
        </a:buBlip>
        <a:tabLst/>
        <a:defRPr sz="20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39"/>
        </a:buBlip>
        <a:tabLst/>
        <a:defRPr sz="20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39"/>
        </a:buBlip>
        <a:tabLst/>
        <a:defRPr sz="20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39"/>
        </a:buBlip>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0" userDrawn="1">
          <p15:clr>
            <a:srgbClr val="F26B43"/>
          </p15:clr>
        </p15:guide>
        <p15:guide id="6" pos="1345" userDrawn="1">
          <p15:clr>
            <a:srgbClr val="F26B43"/>
          </p15:clr>
        </p15:guide>
        <p15:guide id="7" pos="1460" userDrawn="1">
          <p15:clr>
            <a:srgbClr val="F26B43"/>
          </p15:clr>
        </p15:guide>
        <p15:guide id="8" pos="1954" userDrawn="1">
          <p15:clr>
            <a:srgbClr val="F26B43"/>
          </p15:clr>
        </p15:guide>
        <p15:guide id="9" pos="2069" userDrawn="1">
          <p15:clr>
            <a:srgbClr val="F26B43"/>
          </p15:clr>
        </p15:guide>
        <p15:guide id="10" pos="2564" userDrawn="1">
          <p15:clr>
            <a:srgbClr val="F26B43"/>
          </p15:clr>
        </p15:guide>
        <p15:guide id="11" pos="2683" userDrawn="1">
          <p15:clr>
            <a:srgbClr val="F26B43"/>
          </p15:clr>
        </p15:guide>
        <p15:guide id="12" pos="3173" userDrawn="1">
          <p15:clr>
            <a:srgbClr val="F26B43"/>
          </p15:clr>
        </p15:guide>
        <p15:guide id="13" pos="3288" userDrawn="1">
          <p15:clr>
            <a:srgbClr val="F26B43"/>
          </p15:clr>
        </p15:guide>
        <p15:guide id="14" pos="3782" userDrawn="1">
          <p15:clr>
            <a:srgbClr val="F26B43"/>
          </p15:clr>
        </p15:guide>
        <p15:guide id="15" pos="3897" userDrawn="1">
          <p15:clr>
            <a:srgbClr val="F26B43"/>
          </p15:clr>
        </p15:guide>
        <p15:guide id="16" pos="4392" userDrawn="1">
          <p15:clr>
            <a:srgbClr val="F26B43"/>
          </p15:clr>
        </p15:guide>
        <p15:guide id="17" pos="4506" userDrawn="1">
          <p15:clr>
            <a:srgbClr val="F26B43"/>
          </p15:clr>
        </p15:guide>
        <p15:guide id="18" pos="5001" userDrawn="1">
          <p15:clr>
            <a:srgbClr val="F26B43"/>
          </p15:clr>
        </p15:guide>
        <p15:guide id="19" pos="5115" userDrawn="1">
          <p15:clr>
            <a:srgbClr val="F26B43"/>
          </p15:clr>
        </p15:guide>
        <p15:guide id="20" pos="5610" userDrawn="1">
          <p15:clr>
            <a:srgbClr val="F26B43"/>
          </p15:clr>
        </p15:guide>
        <p15:guide id="21" pos="5725" userDrawn="1">
          <p15:clr>
            <a:srgbClr val="F26B43"/>
          </p15:clr>
        </p15:guide>
        <p15:guide id="22" pos="6220" userDrawn="1">
          <p15:clr>
            <a:srgbClr val="F26B43"/>
          </p15:clr>
        </p15:guide>
        <p15:guide id="23" pos="6334" userDrawn="1">
          <p15:clr>
            <a:srgbClr val="F26B43"/>
          </p15:clr>
        </p15:guide>
        <p15:guide id="24" pos="6829" userDrawn="1">
          <p15:clr>
            <a:srgbClr val="F26B43"/>
          </p15:clr>
        </p15:guide>
        <p15:guide id="25" pos="6943" userDrawn="1">
          <p15:clr>
            <a:srgbClr val="F26B43"/>
          </p15:clr>
        </p15:guide>
        <p15:guide id="26" pos="7438" userDrawn="1">
          <p15:clr>
            <a:srgbClr val="F26B43"/>
          </p15:clr>
        </p15:guide>
        <p15:guide id="27" pos="3840" userDrawn="1">
          <p15:clr>
            <a:srgbClr val="9FCC3B"/>
          </p15:clr>
        </p15:guide>
        <p15:guide id="28" orient="horz" pos="2160" userDrawn="1">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981" r:id="rId2"/>
    <p:sldLayoutId id="21474838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973" r:id="rId1"/>
    <p:sldLayoutId id="2147483823" r:id="rId2"/>
    <p:sldLayoutId id="2147483975"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96983054"/>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p15:clr>
            <a:srgbClr val="F26B43"/>
          </p15:clr>
        </p15:guide>
        <p15:guide id="2" pos="325">
          <p15:clr>
            <a:srgbClr val="F26B43"/>
          </p15:clr>
        </p15:guide>
        <p15:guide id="3" pos="2434">
          <p15:clr>
            <a:srgbClr val="F26B43"/>
          </p15:clr>
        </p15:guide>
        <p15:guide id="4" pos="2774">
          <p15:clr>
            <a:srgbClr val="F26B43"/>
          </p15:clr>
        </p15:guide>
        <p15:guide id="5" pos="4906">
          <p15:clr>
            <a:srgbClr val="F26B43"/>
          </p15:clr>
        </p15:guide>
        <p15:guide id="6" pos="5246">
          <p15:clr>
            <a:srgbClr val="F26B43"/>
          </p15:clr>
        </p15:guide>
        <p15:guide id="7" pos="7355">
          <p15:clr>
            <a:srgbClr val="F26B43"/>
          </p15:clr>
        </p15:guide>
        <p15:guide id="8" orient="horz" pos="3997">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977" r:id="rId1"/>
    <p:sldLayoutId id="2147483978"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982" r:id="rId1"/>
    <p:sldLayoutId id="2147483843" r:id="rId2"/>
    <p:sldLayoutId id="2147483844" r:id="rId3"/>
    <p:sldLayoutId id="2147483983"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0.xml"/><Relationship Id="rId1" Type="http://schemas.openxmlformats.org/officeDocument/2006/relationships/slideLayout" Target="../slideLayouts/slideLayout68.xml"/></Relationships>
</file>

<file path=ppt/slides/_rels/slide1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1.xml"/><Relationship Id="rId1" Type="http://schemas.openxmlformats.org/officeDocument/2006/relationships/slideLayout" Target="../slideLayouts/slideLayout68.xml"/></Relationships>
</file>

<file path=ppt/slides/_rels/slide1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2.xml"/><Relationship Id="rId1" Type="http://schemas.openxmlformats.org/officeDocument/2006/relationships/slideLayout" Target="../slideLayouts/slideLayout6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8.xml"/></Relationships>
</file>

<file path=ppt/slides/_rels/slide1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68.xml"/></Relationships>
</file>

<file path=ppt/slides/_rels/slide1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68.xml"/></Relationships>
</file>

<file path=ppt/slides/_rels/slide1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6.xml"/><Relationship Id="rId1" Type="http://schemas.openxmlformats.org/officeDocument/2006/relationships/slideLayout" Target="../slideLayouts/slideLayout68.xml"/><Relationship Id="rId5" Type="http://schemas.openxmlformats.org/officeDocument/2006/relationships/image" Target="../media/image138.png"/><Relationship Id="rId4" Type="http://schemas.openxmlformats.org/officeDocument/2006/relationships/image" Target="../media/image137.png"/></Relationships>
</file>

<file path=ppt/slides/_rels/slide1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68.xml"/><Relationship Id="rId4" Type="http://schemas.openxmlformats.org/officeDocument/2006/relationships/image" Target="../media/image13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8.xml"/></Relationships>
</file>

<file path=ppt/slides/_rels/slide1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9.xml"/><Relationship Id="rId1" Type="http://schemas.openxmlformats.org/officeDocument/2006/relationships/slideLayout" Target="../slideLayouts/slideLayout146.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0.xml"/><Relationship Id="rId1" Type="http://schemas.openxmlformats.org/officeDocument/2006/relationships/slideLayout" Target="../slideLayouts/slideLayout68.xml"/></Relationships>
</file>

<file path=ppt/slides/_rels/slide2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1.xml"/><Relationship Id="rId1" Type="http://schemas.openxmlformats.org/officeDocument/2006/relationships/slideLayout" Target="../slideLayouts/slideLayout68.xml"/></Relationships>
</file>

<file path=ppt/slides/_rels/slide2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2.xml"/><Relationship Id="rId1" Type="http://schemas.openxmlformats.org/officeDocument/2006/relationships/slideLayout" Target="../slideLayouts/slideLayout6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7.xml"/></Relationships>
</file>

<file path=ppt/slides/_rels/slide2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5.xml"/><Relationship Id="rId1" Type="http://schemas.openxmlformats.org/officeDocument/2006/relationships/slideLayout" Target="../slideLayouts/slideLayout68.xml"/></Relationships>
</file>

<file path=ppt/slides/_rels/slide2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26.xml"/><Relationship Id="rId1" Type="http://schemas.openxmlformats.org/officeDocument/2006/relationships/slideLayout" Target="../slideLayouts/slideLayout68.xml"/></Relationships>
</file>

<file path=ppt/slides/_rels/slide2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27.xml"/><Relationship Id="rId1" Type="http://schemas.openxmlformats.org/officeDocument/2006/relationships/slideLayout" Target="../slideLayouts/slideLayout6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8.xml"/></Relationships>
</file>

<file path=ppt/slides/_rels/slide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xml"/><Relationship Id="rId1" Type="http://schemas.openxmlformats.org/officeDocument/2006/relationships/slideLayout" Target="../slideLayouts/slideLayout6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xml"/><Relationship Id="rId1" Type="http://schemas.openxmlformats.org/officeDocument/2006/relationships/slideLayout" Target="../slideLayouts/slideLayout60.xml"/></Relationships>
</file>

<file path=ppt/slides/_rels/slide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xml"/><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6.xml"/><Relationship Id="rId1" Type="http://schemas.openxmlformats.org/officeDocument/2006/relationships/slideLayout" Target="../slideLayouts/slideLayout68.xml"/></Relationships>
</file>

<file path=ppt/slides/_rels/slide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xml"/><Relationship Id="rId1" Type="http://schemas.openxmlformats.org/officeDocument/2006/relationships/slideLayout" Target="../slideLayouts/slideLayout68.xml"/></Relationships>
</file>

<file path=ppt/slides/_rels/slide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xml"/><Relationship Id="rId1" Type="http://schemas.openxmlformats.org/officeDocument/2006/relationships/slideLayout" Target="../slideLayouts/slideLayout6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10A2E5-A3AA-7BE3-7C87-983A58C15C46}"/>
              </a:ext>
            </a:extLst>
          </p:cNvPr>
          <p:cNvSpPr>
            <a:spLocks noGrp="1"/>
          </p:cNvSpPr>
          <p:nvPr>
            <p:ph type="ctrTitle"/>
          </p:nvPr>
        </p:nvSpPr>
        <p:spPr/>
        <p:txBody>
          <a:bodyPr/>
          <a:lstStyle/>
          <a:p>
            <a:r>
              <a:rPr lang="en-US" dirty="0"/>
              <a:t>Appendix 3 – Multiprocessing and Multi-Threading</a:t>
            </a:r>
          </a:p>
        </p:txBody>
      </p:sp>
      <p:sp>
        <p:nvSpPr>
          <p:cNvPr id="5" name="Subtitle 4">
            <a:extLst>
              <a:ext uri="{FF2B5EF4-FFF2-40B4-BE49-F238E27FC236}">
                <a16:creationId xmlns:a16="http://schemas.microsoft.com/office/drawing/2014/main" id="{20E0F28B-3BD9-3345-07CC-264D8EC4C91D}"/>
              </a:ext>
            </a:extLst>
          </p:cNvPr>
          <p:cNvSpPr>
            <a:spLocks noGrp="1"/>
          </p:cNvSpPr>
          <p:nvPr>
            <p:ph type="subTitle" idx="1"/>
          </p:nvPr>
        </p:nvSpPr>
        <p:spPr/>
        <p:txBody>
          <a:bodyPr/>
          <a:lstStyle/>
          <a:p>
            <a:endParaRPr lang="en-GB" sz="1800" dirty="0"/>
          </a:p>
        </p:txBody>
      </p:sp>
      <p:graphicFrame>
        <p:nvGraphicFramePr>
          <p:cNvPr id="2" name="Table 2">
            <a:extLst>
              <a:ext uri="{FF2B5EF4-FFF2-40B4-BE49-F238E27FC236}">
                <a16:creationId xmlns:a16="http://schemas.microsoft.com/office/drawing/2014/main" id="{B4FFC84B-0172-EB56-26C5-2050E21D50D5}"/>
              </a:ext>
            </a:extLst>
          </p:cNvPr>
          <p:cNvGraphicFramePr>
            <a:graphicFrameLocks noGrp="1"/>
          </p:cNvGraphicFramePr>
          <p:nvPr>
            <p:extLst>
              <p:ext uri="{D42A27DB-BD31-4B8C-83A1-F6EECF244321}">
                <p14:modId xmlns:p14="http://schemas.microsoft.com/office/powerpoint/2010/main" val="2961097659"/>
              </p:ext>
            </p:extLst>
          </p:nvPr>
        </p:nvGraphicFramePr>
        <p:xfrm>
          <a:off x="473406" y="3551985"/>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A3: Multiprocessing and Multi-threading</a:t>
                      </a:r>
                      <a:endParaRPr lang="en-GB" sz="1800" baseline="0" dirty="0">
                        <a:solidFill>
                          <a:schemeClr val="tx1"/>
                        </a:solidFill>
                      </a:endParaRPr>
                    </a:p>
                  </a:txBody>
                  <a:tcPr>
                    <a:solidFill>
                      <a:schemeClr val="accent6"/>
                    </a:solidFill>
                  </a:tcPr>
                </a:tc>
                <a:extLst>
                  <a:ext uri="{0D108BD9-81ED-4DB2-BD59-A6C34878D82A}">
                    <a16:rowId xmlns:a16="http://schemas.microsoft.com/office/drawing/2014/main" val="1661260948"/>
                  </a:ext>
                </a:extLst>
              </a:tr>
              <a:tr h="370840">
                <a:tc>
                  <a:txBody>
                    <a:bodyPr/>
                    <a:lstStyle/>
                    <a:p>
                      <a:r>
                        <a:rPr lang="en-GB" sz="1800" baseline="0" dirty="0">
                          <a:solidFill>
                            <a:schemeClr val="bg1">
                              <a:lumMod val="50000"/>
                            </a:schemeClr>
                          </a:solidFill>
                        </a:rPr>
                        <a:t>A4: PEP8 Python Style Guide</a:t>
                      </a:r>
                    </a:p>
                  </a:txBody>
                  <a:tcPr>
                    <a:solidFill>
                      <a:schemeClr val="accent6">
                        <a:lumMod val="40000"/>
                        <a:lumOff val="60000"/>
                      </a:schemeClr>
                    </a:solidFill>
                  </a:tcPr>
                </a:tc>
                <a:extLst>
                  <a:ext uri="{0D108BD9-81ED-4DB2-BD59-A6C34878D82A}">
                    <a16:rowId xmlns:a16="http://schemas.microsoft.com/office/drawing/2014/main" val="4257274740"/>
                  </a:ext>
                </a:extLst>
              </a:tr>
              <a:tr h="370840">
                <a:tc>
                  <a:txBody>
                    <a:bodyPr/>
                    <a:lstStyle/>
                    <a:p>
                      <a:endParaRPr lang="en-GB" sz="1800" baseline="0" dirty="0">
                        <a:solidFill>
                          <a:schemeClr val="bg1">
                            <a:lumMod val="65000"/>
                          </a:schemeClr>
                        </a:solidFill>
                      </a:endParaRPr>
                    </a:p>
                  </a:txBody>
                  <a:tcPr>
                    <a:solidFill>
                      <a:schemeClr val="accent6">
                        <a:lumMod val="20000"/>
                        <a:lumOff val="8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1003932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ctrTitle"/>
          </p:nvPr>
        </p:nvSpPr>
        <p:spPr/>
        <p:txBody>
          <a:bodyPr/>
          <a:lstStyle/>
          <a:p>
            <a:pPr eaLnBrk="1" hangingPunct="1"/>
            <a:r>
              <a:rPr lang="en-GB" dirty="0"/>
              <a:t>Example - running a basic subprocess</a:t>
            </a:r>
          </a:p>
        </p:txBody>
      </p:sp>
      <p:sp>
        <p:nvSpPr>
          <p:cNvPr id="11267" name="Rectangle 3"/>
          <p:cNvSpPr>
            <a:spLocks noGrp="1" noChangeArrowheads="1"/>
          </p:cNvSpPr>
          <p:nvPr>
            <p:ph sz="quarter" idx="4"/>
          </p:nvPr>
        </p:nvSpPr>
        <p:spPr/>
        <p:txBody>
          <a:bodyPr/>
          <a:lstStyle/>
          <a:p>
            <a:pPr marL="0" indent="0">
              <a:buNone/>
            </a:pPr>
            <a:r>
              <a:rPr lang="en-GB" b="1" dirty="0">
                <a:solidFill>
                  <a:schemeClr val="tx1"/>
                </a:solidFill>
              </a:rPr>
              <a:t>Run a process and wait for it to complete.</a:t>
            </a:r>
          </a:p>
          <a:p>
            <a:pPr marL="0" indent="0">
              <a:buNone/>
            </a:pPr>
            <a:r>
              <a:rPr lang="en-GB" b="1" dirty="0">
                <a:solidFill>
                  <a:schemeClr val="tx1"/>
                </a:solidFill>
              </a:rPr>
              <a:t>A shell is sometimes required when:</a:t>
            </a:r>
          </a:p>
          <a:p>
            <a:pPr marL="285750" lvl="1" indent="-285750"/>
            <a:r>
              <a:rPr lang="en-GB" sz="1800" dirty="0"/>
              <a:t>Using shell wildcards, pipes, redirections, etc.</a:t>
            </a:r>
          </a:p>
          <a:p>
            <a:pPr marL="285750" lvl="1" indent="-285750"/>
            <a:r>
              <a:rPr lang="en-GB" sz="1800" dirty="0"/>
              <a:t>Using Windows and file association is required</a:t>
            </a:r>
            <a:endParaRPr lang="en-GB" sz="1600" dirty="0"/>
          </a:p>
          <a:p>
            <a:pPr lvl="1"/>
            <a:endParaRPr lang="en-GB" dirty="0"/>
          </a:p>
          <a:p>
            <a:pPr lvl="1"/>
            <a:endParaRPr lang="en-GB" dirty="0"/>
          </a:p>
          <a:p>
            <a:pPr marL="88900" lvl="1" indent="-88900">
              <a:buNone/>
            </a:pPr>
            <a:endParaRPr lang="en-GB" b="1" dirty="0"/>
          </a:p>
          <a:p>
            <a:pPr marL="88900" lvl="1" indent="-88900">
              <a:buNone/>
            </a:pPr>
            <a:endParaRPr lang="en-GB" b="1" dirty="0"/>
          </a:p>
          <a:p>
            <a:pPr marL="88900" lvl="1" indent="-88900">
              <a:buNone/>
            </a:pPr>
            <a:r>
              <a:rPr lang="en-GB" b="1" dirty="0"/>
              <a:t>Don't use a shell if you don't need to.</a:t>
            </a:r>
          </a:p>
          <a:p>
            <a:pPr marL="285750" lvl="2" indent="-285750"/>
            <a:r>
              <a:rPr lang="en-GB" sz="1800" dirty="0"/>
              <a:t>It can add an unnecessary overhead.</a:t>
            </a:r>
          </a:p>
          <a:p>
            <a:pPr marL="285750" lvl="2" indent="-285750"/>
            <a:r>
              <a:rPr lang="en-GB" sz="1800" dirty="0"/>
              <a:t>Pass a list instead</a:t>
            </a:r>
          </a:p>
        </p:txBody>
      </p:sp>
      <p:sp>
        <p:nvSpPr>
          <p:cNvPr id="2" name="Slide Number Placeholder 1">
            <a:extLst>
              <a:ext uri="{FF2B5EF4-FFF2-40B4-BE49-F238E27FC236}">
                <a16:creationId xmlns:a16="http://schemas.microsoft.com/office/drawing/2014/main" id="{C0661E3D-0DE0-E0AF-1DBD-FD6D36F366DE}"/>
              </a:ext>
            </a:extLst>
          </p:cNvPr>
          <p:cNvSpPr>
            <a:spLocks noGrp="1"/>
          </p:cNvSpPr>
          <p:nvPr>
            <p:ph type="sldNum" sz="quarter" idx="12"/>
          </p:nvPr>
        </p:nvSpPr>
        <p:spPr/>
        <p:txBody>
          <a:bodyPr/>
          <a:lstStyle/>
          <a:p>
            <a:fld id="{EF892D59-8F09-EF4B-AD6D-DA609442F868}" type="slidenum">
              <a:rPr lang="en-GB" smtClean="0"/>
              <a:pPr/>
              <a:t>10</a:t>
            </a:fld>
            <a:endParaRPr lang="en-GB" dirty="0"/>
          </a:p>
        </p:txBody>
      </p:sp>
      <p:sp>
        <p:nvSpPr>
          <p:cNvPr id="11268" name="Text Box 5"/>
          <p:cNvSpPr txBox="1">
            <a:spLocks noChangeArrowheads="1"/>
          </p:cNvSpPr>
          <p:nvPr/>
        </p:nvSpPr>
        <p:spPr bwMode="auto">
          <a:xfrm>
            <a:off x="772365" y="5208563"/>
            <a:ext cx="7182917" cy="646331"/>
          </a:xfrm>
          <a:prstGeom prst="rect">
            <a:avLst/>
          </a:prstGeom>
          <a:solidFill>
            <a:srgbClr val="0D0D0D"/>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a:solidFill>
                  <a:schemeClr val="bg1"/>
                </a:solidFill>
                <a:latin typeface="Consolas" panose="020B0609020204030204" pitchFamily="49" charset="0"/>
              </a:rPr>
              <a:t>import subprocess</a:t>
            </a:r>
          </a:p>
          <a:p>
            <a:pPr>
              <a:spcBef>
                <a:spcPct val="0"/>
              </a:spcBef>
            </a:pPr>
            <a:r>
              <a:rPr lang="en-US" sz="1800" dirty="0">
                <a:solidFill>
                  <a:schemeClr val="bg1"/>
                </a:solidFill>
                <a:latin typeface="Consolas" panose="020B0609020204030204" pitchFamily="49" charset="0"/>
              </a:rPr>
              <a:t>proc = subprocess.run([sys.executable, 'hello.py']) </a:t>
            </a:r>
          </a:p>
        </p:txBody>
      </p:sp>
      <p:sp>
        <p:nvSpPr>
          <p:cNvPr id="11269" name="Text Box 4"/>
          <p:cNvSpPr txBox="1">
            <a:spLocks noChangeArrowheads="1"/>
          </p:cNvSpPr>
          <p:nvPr/>
        </p:nvSpPr>
        <p:spPr bwMode="auto">
          <a:xfrm>
            <a:off x="772365" y="3118053"/>
            <a:ext cx="6354149" cy="923330"/>
          </a:xfrm>
          <a:prstGeom prst="rect">
            <a:avLst/>
          </a:prstGeom>
          <a:solidFill>
            <a:srgbClr val="0D0D0D"/>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a:solidFill>
                  <a:schemeClr val="bg1"/>
                </a:solidFill>
                <a:latin typeface="Consolas" panose="020B0609020204030204" pitchFamily="49" charset="0"/>
                <a:cs typeface="Courier New"/>
              </a:rPr>
              <a:t>import subprocess</a:t>
            </a:r>
          </a:p>
          <a:p>
            <a:r>
              <a:rPr lang="en-US" sz="1800" dirty="0">
                <a:solidFill>
                  <a:schemeClr val="bg1"/>
                </a:solidFill>
                <a:latin typeface="Consolas" panose="020B0609020204030204" pitchFamily="49" charset="0"/>
                <a:cs typeface="Courier New"/>
              </a:rPr>
              <a:t>proc = subprocess.run('hello.py', </a:t>
            </a:r>
            <a:r>
              <a:rPr lang="en-US" sz="1800" b="1" dirty="0">
                <a:solidFill>
                  <a:schemeClr val="bg1"/>
                </a:solidFill>
                <a:latin typeface="Consolas" panose="020B0609020204030204" pitchFamily="49" charset="0"/>
                <a:cs typeface="Courier New"/>
              </a:rPr>
              <a:t>shell=True</a:t>
            </a:r>
            <a:r>
              <a:rPr lang="en-US" sz="1800" dirty="0">
                <a:solidFill>
                  <a:schemeClr val="bg1"/>
                </a:solidFill>
                <a:latin typeface="Consolas" panose="020B0609020204030204" pitchFamily="49" charset="0"/>
                <a:cs typeface="Courier New"/>
              </a:rPr>
              <a:t>)</a:t>
            </a:r>
          </a:p>
          <a:p>
            <a:r>
              <a:rPr lang="en-US" sz="1800" dirty="0">
                <a:solidFill>
                  <a:schemeClr val="bg1"/>
                </a:solidFill>
                <a:latin typeface="Consolas" panose="020B0609020204030204" pitchFamily="49" charset="0"/>
                <a:cs typeface="Courier New"/>
              </a:rPr>
              <a:t>print('Child exited with', proc.returncode)</a:t>
            </a:r>
            <a:endParaRPr lang="en-GB" sz="1800" dirty="0">
              <a:solidFill>
                <a:schemeClr val="bg1"/>
              </a:solidFill>
              <a:latin typeface="Consolas" panose="020B0609020204030204" pitchFamily="49" charset="0"/>
              <a:cs typeface="Courier New"/>
            </a:endParaRPr>
          </a:p>
        </p:txBody>
      </p:sp>
      <p:sp>
        <p:nvSpPr>
          <p:cNvPr id="11272" name="Text Box 10"/>
          <p:cNvSpPr txBox="1">
            <a:spLocks noChangeArrowheads="1"/>
          </p:cNvSpPr>
          <p:nvPr/>
        </p:nvSpPr>
        <p:spPr bwMode="auto">
          <a:xfrm>
            <a:off x="4332838" y="6178060"/>
            <a:ext cx="2520242" cy="58477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mn-lt"/>
              </a:rPr>
              <a:t>Typically:</a:t>
            </a:r>
          </a:p>
          <a:p>
            <a:pPr>
              <a:spcBef>
                <a:spcPct val="0"/>
              </a:spcBef>
            </a:pPr>
            <a:r>
              <a:rPr lang="en-GB" sz="1600" dirty="0">
                <a:latin typeface="+mn-lt"/>
              </a:rPr>
              <a:t>C:\Python313\python.exe</a:t>
            </a:r>
          </a:p>
        </p:txBody>
      </p:sp>
      <p:sp>
        <p:nvSpPr>
          <p:cNvPr id="11273" name="Line 11"/>
          <p:cNvSpPr>
            <a:spLocks noChangeShapeType="1"/>
          </p:cNvSpPr>
          <p:nvPr/>
        </p:nvSpPr>
        <p:spPr bwMode="auto">
          <a:xfrm flipH="1" flipV="1">
            <a:off x="4958409" y="5763160"/>
            <a:ext cx="404620" cy="414899"/>
          </a:xfrm>
          <a:prstGeom prst="line">
            <a:avLst/>
          </a:prstGeom>
          <a:noFill/>
          <a:ln w="38100">
            <a:solidFill>
              <a:srgbClr val="FFDC57"/>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pic>
        <p:nvPicPr>
          <p:cNvPr id="9" name="Picture 8" descr="A screenshot of a computer&#10;&#10;AI-generated content may be incorrect.">
            <a:extLst>
              <a:ext uri="{FF2B5EF4-FFF2-40B4-BE49-F238E27FC236}">
                <a16:creationId xmlns:a16="http://schemas.microsoft.com/office/drawing/2014/main" id="{D1B21E2C-9C8D-939E-0C31-5C5982A7F6C2}"/>
              </a:ext>
            </a:extLst>
          </p:cNvPr>
          <p:cNvPicPr>
            <a:picLocks noChangeAspect="1"/>
          </p:cNvPicPr>
          <p:nvPr/>
        </p:nvPicPr>
        <p:blipFill>
          <a:blip r:embed="rId3"/>
          <a:stretch>
            <a:fillRect/>
          </a:stretch>
        </p:blipFill>
        <p:spPr>
          <a:xfrm>
            <a:off x="7832763" y="2007735"/>
            <a:ext cx="3928245" cy="4301049"/>
          </a:xfrm>
          <a:prstGeom prst="rect">
            <a:avLst/>
          </a:prstGeom>
        </p:spPr>
      </p:pic>
    </p:spTree>
    <p:extLst>
      <p:ext uri="{BB962C8B-B14F-4D97-AF65-F5344CB8AC3E}">
        <p14:creationId xmlns:p14="http://schemas.microsoft.com/office/powerpoint/2010/main" val="3323561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ctrTitle"/>
          </p:nvPr>
        </p:nvSpPr>
        <p:spPr/>
        <p:txBody>
          <a:bodyPr/>
          <a:lstStyle/>
          <a:p>
            <a:pPr eaLnBrk="1" hangingPunct="1"/>
            <a:r>
              <a:rPr lang="en-GB" dirty="0"/>
              <a:t>Example - Capturing the Output</a:t>
            </a:r>
          </a:p>
        </p:txBody>
      </p:sp>
      <p:sp>
        <p:nvSpPr>
          <p:cNvPr id="12291" name="Rectangle 3"/>
          <p:cNvSpPr>
            <a:spLocks noGrp="1" noChangeArrowheads="1"/>
          </p:cNvSpPr>
          <p:nvPr>
            <p:ph sz="quarter" idx="4"/>
          </p:nvPr>
        </p:nvSpPr>
        <p:spPr/>
        <p:txBody>
          <a:bodyPr>
            <a:normAutofit/>
          </a:bodyPr>
          <a:lstStyle/>
          <a:p>
            <a:pPr marL="0" lvl="1" indent="0">
              <a:buNone/>
            </a:pPr>
            <a:r>
              <a:rPr lang="en-GB" b="1" dirty="0"/>
              <a:t>Use the returned </a:t>
            </a:r>
            <a:r>
              <a:rPr lang="en-US" b="1" dirty="0"/>
              <a:t>CompletedProcess object:</a:t>
            </a:r>
            <a:endParaRPr lang="en-GB" b="1" dirty="0"/>
          </a:p>
          <a:p>
            <a:pPr marL="285750" lvl="1" indent="-285750"/>
            <a:r>
              <a:rPr lang="en-GB" sz="1800" dirty="0"/>
              <a:t>Includes stdout, and stderr, but only when using PIPE.</a:t>
            </a:r>
          </a:p>
          <a:p>
            <a:pPr marL="285750" lvl="1" indent="-285750"/>
            <a:r>
              <a:rPr lang="en-GB" sz="1800" dirty="0"/>
              <a:t>Use </a:t>
            </a:r>
            <a:r>
              <a:rPr lang="en-GB" sz="1800" b="0" i="1" dirty="0"/>
              <a:t>bytes</a:t>
            </a:r>
            <a:r>
              <a:rPr lang="en-GB" sz="1800" dirty="0">
                <a:latin typeface="Courier New" panose="02070309020205020404" pitchFamily="49" charset="0"/>
              </a:rPr>
              <a:t>.decode()</a:t>
            </a:r>
            <a:r>
              <a:rPr lang="en-GB" sz="1800" dirty="0"/>
              <a:t> to convert bytes to string.</a:t>
            </a:r>
          </a:p>
          <a:p>
            <a:pPr marL="285750" lvl="1" indent="-285750"/>
            <a:r>
              <a:rPr lang="en-GB" sz="1800" dirty="0"/>
              <a:t>Use </a:t>
            </a:r>
            <a:r>
              <a:rPr lang="en-GB" sz="1800" b="0" i="1" dirty="0"/>
              <a:t>string</a:t>
            </a:r>
            <a:r>
              <a:rPr lang="en-GB" sz="1800" dirty="0">
                <a:latin typeface="Courier New" panose="02070309020205020404" pitchFamily="49" charset="0"/>
              </a:rPr>
              <a:t>.encode()</a:t>
            </a:r>
            <a:r>
              <a:rPr lang="en-GB" sz="1800" dirty="0"/>
              <a:t> to convert string to bytes (for stdin).</a:t>
            </a:r>
          </a:p>
          <a:p>
            <a:pPr marL="285750" lvl="1" indent="-285750"/>
            <a:endParaRPr lang="en-GB" sz="1800" dirty="0"/>
          </a:p>
          <a:p>
            <a:pPr marL="285750" lvl="1" indent="-285750"/>
            <a:endParaRPr lang="en-GB" dirty="0"/>
          </a:p>
          <a:p>
            <a:pPr marL="285750" lvl="1" indent="-285750"/>
            <a:endParaRPr lang="en-GB" dirty="0"/>
          </a:p>
          <a:p>
            <a:pPr marL="285750" lvl="1" indent="-285750"/>
            <a:endParaRPr lang="en-GB" dirty="0"/>
          </a:p>
          <a:p>
            <a:pPr marL="285750" lvl="1" indent="-285750"/>
            <a:endParaRPr lang="en-GB" dirty="0"/>
          </a:p>
          <a:p>
            <a:pPr marL="285750" lvl="1" indent="-285750"/>
            <a:endParaRPr lang="en-GB" dirty="0"/>
          </a:p>
          <a:p>
            <a:pPr marL="285750" lvl="1" indent="-285750"/>
            <a:endParaRPr lang="en-GB" dirty="0"/>
          </a:p>
          <a:p>
            <a:pPr marL="285750" lvl="1" indent="-285750"/>
            <a:endParaRPr lang="en-GB" dirty="0"/>
          </a:p>
          <a:p>
            <a:pPr marL="285750" lvl="1" indent="-285750"/>
            <a:r>
              <a:rPr lang="en-GB" sz="1800" dirty="0"/>
              <a:t>Warning, data is stored in memory - may crash your program!</a:t>
            </a:r>
          </a:p>
        </p:txBody>
      </p:sp>
      <p:sp>
        <p:nvSpPr>
          <p:cNvPr id="2" name="Slide Number Placeholder 1">
            <a:extLst>
              <a:ext uri="{FF2B5EF4-FFF2-40B4-BE49-F238E27FC236}">
                <a16:creationId xmlns:a16="http://schemas.microsoft.com/office/drawing/2014/main" id="{2AFE6791-2FA0-D88A-B6EF-EB156AA09EF2}"/>
              </a:ext>
            </a:extLst>
          </p:cNvPr>
          <p:cNvSpPr>
            <a:spLocks noGrp="1"/>
          </p:cNvSpPr>
          <p:nvPr>
            <p:ph type="sldNum" sz="quarter" idx="12"/>
          </p:nvPr>
        </p:nvSpPr>
        <p:spPr/>
        <p:txBody>
          <a:bodyPr/>
          <a:lstStyle/>
          <a:p>
            <a:fld id="{EF892D59-8F09-EF4B-AD6D-DA609442F868}" type="slidenum">
              <a:rPr lang="en-GB" smtClean="0"/>
              <a:pPr/>
              <a:t>11</a:t>
            </a:fld>
            <a:endParaRPr lang="en-GB" dirty="0"/>
          </a:p>
        </p:txBody>
      </p:sp>
      <p:sp>
        <p:nvSpPr>
          <p:cNvPr id="12292" name="Text Box 4"/>
          <p:cNvSpPr txBox="1">
            <a:spLocks noChangeArrowheads="1"/>
          </p:cNvSpPr>
          <p:nvPr/>
        </p:nvSpPr>
        <p:spPr bwMode="auto">
          <a:xfrm>
            <a:off x="837345" y="3032190"/>
            <a:ext cx="5968569" cy="2277547"/>
          </a:xfrm>
          <a:prstGeom prst="rect">
            <a:avLst/>
          </a:prstGeom>
          <a:solidFill>
            <a:srgbClr val="0D0D0D"/>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a:solidFill>
                  <a:schemeClr val="bg1"/>
                </a:solidFill>
                <a:latin typeface="Consolas" panose="020B0609020204030204" pitchFamily="49" charset="0"/>
                <a:cs typeface="Courier New"/>
              </a:rPr>
              <a:t>import subprocess</a:t>
            </a:r>
          </a:p>
          <a:p>
            <a:r>
              <a:rPr lang="en-US" sz="1800" dirty="0">
                <a:solidFill>
                  <a:schemeClr val="bg1"/>
                </a:solidFill>
                <a:latin typeface="Consolas" panose="020B0609020204030204" pitchFamily="49" charset="0"/>
                <a:cs typeface="Courier New"/>
              </a:rPr>
              <a:t>proc = subprocess.run("tasklist", </a:t>
            </a:r>
          </a:p>
          <a:p>
            <a:r>
              <a:rPr lang="en-US" sz="1800" dirty="0">
                <a:solidFill>
                  <a:schemeClr val="bg1"/>
                </a:solidFill>
                <a:latin typeface="Consolas" panose="020B0609020204030204" pitchFamily="49" charset="0"/>
                <a:cs typeface="Courier New"/>
              </a:rPr>
              <a:t>                      stdout=subprocess.</a:t>
            </a:r>
            <a:r>
              <a:rPr lang="en-US" sz="1800" b="1" dirty="0">
                <a:solidFill>
                  <a:schemeClr val="bg1"/>
                </a:solidFill>
                <a:latin typeface="Consolas" panose="020B0609020204030204" pitchFamily="49" charset="0"/>
                <a:cs typeface="Courier New"/>
              </a:rPr>
              <a:t>PIPE</a:t>
            </a:r>
            <a:r>
              <a:rPr lang="en-US" sz="1800" dirty="0">
                <a:solidFill>
                  <a:schemeClr val="bg1"/>
                </a:solidFill>
                <a:latin typeface="Consolas" panose="020B0609020204030204" pitchFamily="49" charset="0"/>
                <a:cs typeface="Courier New"/>
              </a:rPr>
              <a:t>, </a:t>
            </a:r>
          </a:p>
          <a:p>
            <a:r>
              <a:rPr lang="en-US" sz="1800" dirty="0">
                <a:solidFill>
                  <a:schemeClr val="bg1"/>
                </a:solidFill>
                <a:latin typeface="Consolas" panose="020B0609020204030204" pitchFamily="49" charset="0"/>
                <a:cs typeface="Courier New"/>
              </a:rPr>
              <a:t>			stderr=subprocess.</a:t>
            </a:r>
            <a:r>
              <a:rPr lang="en-US" sz="1800" b="1" dirty="0">
                <a:solidFill>
                  <a:schemeClr val="bg1"/>
                </a:solidFill>
                <a:latin typeface="Consolas" panose="020B0609020204030204" pitchFamily="49" charset="0"/>
                <a:cs typeface="Courier New"/>
              </a:rPr>
              <a:t>PIPE</a:t>
            </a:r>
            <a:r>
              <a:rPr lang="en-US" sz="1800" dirty="0">
                <a:solidFill>
                  <a:schemeClr val="bg1"/>
                </a:solidFill>
                <a:latin typeface="Consolas" panose="020B0609020204030204" pitchFamily="49" charset="0"/>
                <a:cs typeface="Courier New"/>
              </a:rPr>
              <a:t>)</a:t>
            </a:r>
          </a:p>
          <a:p>
            <a:endParaRPr lang="en-US" sz="800" dirty="0">
              <a:solidFill>
                <a:schemeClr val="bg1"/>
              </a:solidFill>
              <a:latin typeface="Consolas" panose="020B0609020204030204" pitchFamily="49" charset="0"/>
              <a:cs typeface="Courier New"/>
            </a:endParaRPr>
          </a:p>
          <a:p>
            <a:r>
              <a:rPr lang="en-US" sz="1800" dirty="0">
                <a:solidFill>
                  <a:schemeClr val="bg1"/>
                </a:solidFill>
                <a:latin typeface="Consolas" panose="020B0609020204030204" pitchFamily="49" charset="0"/>
                <a:cs typeface="Courier New"/>
              </a:rPr>
              <a:t>if proc.stderr != None:</a:t>
            </a:r>
          </a:p>
          <a:p>
            <a:r>
              <a:rPr lang="en-US" sz="1800" dirty="0">
                <a:solidFill>
                  <a:schemeClr val="bg1"/>
                </a:solidFill>
                <a:latin typeface="Consolas" panose="020B0609020204030204" pitchFamily="49" charset="0"/>
                <a:cs typeface="Courier New"/>
              </a:rPr>
              <a:t>    print ("error:", proc.stderr.decode())</a:t>
            </a:r>
          </a:p>
          <a:p>
            <a:endParaRPr lang="en-US" sz="800" dirty="0">
              <a:solidFill>
                <a:schemeClr val="bg1"/>
              </a:solidFill>
              <a:latin typeface="Consolas" panose="020B0609020204030204" pitchFamily="49" charset="0"/>
              <a:cs typeface="Courier New"/>
            </a:endParaRPr>
          </a:p>
          <a:p>
            <a:r>
              <a:rPr lang="en-US" sz="1800" dirty="0">
                <a:solidFill>
                  <a:schemeClr val="bg1"/>
                </a:solidFill>
                <a:latin typeface="Consolas" panose="020B0609020204030204" pitchFamily="49" charset="0"/>
                <a:cs typeface="Courier New"/>
              </a:rPr>
              <a:t>print("output:", proc.stdout.decode())</a:t>
            </a:r>
          </a:p>
        </p:txBody>
      </p:sp>
      <p:pic>
        <p:nvPicPr>
          <p:cNvPr id="5" name="Picture 4" descr="A screenshot of a computer&#10;&#10;AI-generated content may be incorrect.">
            <a:extLst>
              <a:ext uri="{FF2B5EF4-FFF2-40B4-BE49-F238E27FC236}">
                <a16:creationId xmlns:a16="http://schemas.microsoft.com/office/drawing/2014/main" id="{35F2F86E-DD8F-59A2-EE58-56B1D59E58CE}"/>
              </a:ext>
            </a:extLst>
          </p:cNvPr>
          <p:cNvPicPr>
            <a:picLocks noChangeAspect="1"/>
          </p:cNvPicPr>
          <p:nvPr/>
        </p:nvPicPr>
        <p:blipFill>
          <a:blip r:embed="rId3"/>
          <a:stretch>
            <a:fillRect/>
          </a:stretch>
        </p:blipFill>
        <p:spPr>
          <a:xfrm>
            <a:off x="7821065" y="2011885"/>
            <a:ext cx="4264783" cy="4387609"/>
          </a:xfrm>
          <a:prstGeom prst="rect">
            <a:avLst/>
          </a:prstGeom>
        </p:spPr>
      </p:pic>
    </p:spTree>
    <p:extLst>
      <p:ext uri="{BB962C8B-B14F-4D97-AF65-F5344CB8AC3E}">
        <p14:creationId xmlns:p14="http://schemas.microsoft.com/office/powerpoint/2010/main" val="504035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p:txBody>
          <a:bodyPr/>
          <a:lstStyle/>
          <a:p>
            <a:pPr eaLnBrk="1" hangingPunct="1"/>
            <a:r>
              <a:rPr lang="en-GB" dirty="0"/>
              <a:t>Example - Passing Data into stdin</a:t>
            </a:r>
          </a:p>
        </p:txBody>
      </p:sp>
      <p:sp>
        <p:nvSpPr>
          <p:cNvPr id="13315" name="Rectangle 3"/>
          <p:cNvSpPr>
            <a:spLocks noGrp="1" noChangeArrowheads="1"/>
          </p:cNvSpPr>
          <p:nvPr>
            <p:ph sz="quarter" idx="4"/>
          </p:nvPr>
        </p:nvSpPr>
        <p:spPr/>
        <p:txBody>
          <a:bodyPr/>
          <a:lstStyle/>
          <a:p>
            <a:pPr marL="0" indent="0">
              <a:buNone/>
            </a:pPr>
            <a:r>
              <a:rPr lang="en-GB" b="1" dirty="0">
                <a:solidFill>
                  <a:schemeClr val="tx1"/>
                </a:solidFill>
              </a:rPr>
              <a:t>Suitable for simple text</a:t>
            </a:r>
          </a:p>
          <a:p>
            <a:pPr marL="285750" lvl="1" indent="-285750"/>
            <a:r>
              <a:rPr lang="en-GB" sz="1800" dirty="0"/>
              <a:t>Bytes objects only</a:t>
            </a:r>
          </a:p>
          <a:p>
            <a:pPr marL="285750" lvl="1" indent="-285750"/>
            <a:endParaRPr lang="en-GB" sz="1800" dirty="0"/>
          </a:p>
          <a:p>
            <a:pPr marL="285750" lvl="1" indent="-285750"/>
            <a:endParaRPr lang="en-GB" sz="1800" dirty="0"/>
          </a:p>
          <a:p>
            <a:pPr marL="285750" lvl="1" indent="-285750"/>
            <a:endParaRPr lang="en-GB" sz="1800" dirty="0"/>
          </a:p>
          <a:p>
            <a:pPr marL="285750" lvl="1" indent="-285750"/>
            <a:endParaRPr lang="en-GB" sz="1800" dirty="0"/>
          </a:p>
          <a:p>
            <a:pPr marL="285750" lvl="1" indent="-285750"/>
            <a:r>
              <a:rPr lang="en-GB" sz="1800" dirty="0"/>
              <a:t>bridge.py</a:t>
            </a:r>
          </a:p>
          <a:p>
            <a:pPr marL="449263" lvl="1">
              <a:buFont typeface="Arial" panose="020B0604020202020204" pitchFamily="34" charset="0"/>
              <a:buChar char="•"/>
            </a:pPr>
            <a:endParaRPr lang="en-GB" sz="1800" dirty="0"/>
          </a:p>
          <a:p>
            <a:pPr marL="449263" lvl="1">
              <a:buFont typeface="Arial" panose="020B0604020202020204" pitchFamily="34" charset="0"/>
              <a:buChar char="•"/>
            </a:pPr>
            <a:endParaRPr lang="en-GB" sz="1800" dirty="0"/>
          </a:p>
          <a:p>
            <a:pPr marL="449263" lvl="1">
              <a:buFont typeface="Arial" panose="020B0604020202020204" pitchFamily="34" charset="0"/>
              <a:buChar char="•"/>
            </a:pPr>
            <a:endParaRPr lang="en-GB" sz="1800" dirty="0"/>
          </a:p>
        </p:txBody>
      </p:sp>
      <p:sp>
        <p:nvSpPr>
          <p:cNvPr id="2" name="Slide Number Placeholder 1">
            <a:extLst>
              <a:ext uri="{FF2B5EF4-FFF2-40B4-BE49-F238E27FC236}">
                <a16:creationId xmlns:a16="http://schemas.microsoft.com/office/drawing/2014/main" id="{BE7053F1-016A-F668-6ACE-343946D4B432}"/>
              </a:ext>
            </a:extLst>
          </p:cNvPr>
          <p:cNvSpPr>
            <a:spLocks noGrp="1"/>
          </p:cNvSpPr>
          <p:nvPr>
            <p:ph type="sldNum" sz="quarter" idx="12"/>
          </p:nvPr>
        </p:nvSpPr>
        <p:spPr/>
        <p:txBody>
          <a:bodyPr/>
          <a:lstStyle/>
          <a:p>
            <a:fld id="{EF892D59-8F09-EF4B-AD6D-DA609442F868}" type="slidenum">
              <a:rPr lang="en-GB" smtClean="0"/>
              <a:pPr/>
              <a:t>12</a:t>
            </a:fld>
            <a:endParaRPr lang="en-GB" dirty="0"/>
          </a:p>
        </p:txBody>
      </p:sp>
      <p:sp>
        <p:nvSpPr>
          <p:cNvPr id="13316" name="Text Box 4"/>
          <p:cNvSpPr txBox="1">
            <a:spLocks noChangeArrowheads="1"/>
          </p:cNvSpPr>
          <p:nvPr/>
        </p:nvSpPr>
        <p:spPr bwMode="auto">
          <a:xfrm>
            <a:off x="808260" y="2379845"/>
            <a:ext cx="6236866" cy="923330"/>
          </a:xfrm>
          <a:prstGeom prst="rect">
            <a:avLst/>
          </a:prstGeom>
          <a:solidFill>
            <a:srgbClr val="0D0D0D"/>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a:solidFill>
                  <a:schemeClr val="bg1"/>
                </a:solidFill>
                <a:latin typeface="Consolas" panose="020B0609020204030204" pitchFamily="49" charset="0"/>
                <a:cs typeface="Courier New"/>
              </a:rPr>
              <a:t>import subprocess</a:t>
            </a:r>
          </a:p>
          <a:p>
            <a:r>
              <a:rPr lang="en-US" sz="1800" dirty="0">
                <a:solidFill>
                  <a:schemeClr val="bg1"/>
                </a:solidFill>
                <a:latin typeface="Consolas" panose="020B0609020204030204" pitchFamily="49" charset="0"/>
                <a:cs typeface="Courier New"/>
              </a:rPr>
              <a:t>proc = subprocess.run("bridge.py", </a:t>
            </a:r>
          </a:p>
          <a:p>
            <a:r>
              <a:rPr lang="en-US" sz="1800" b="1" dirty="0">
                <a:solidFill>
                  <a:schemeClr val="bg1"/>
                </a:solidFill>
                <a:latin typeface="Consolas" panose="020B0609020204030204" pitchFamily="49" charset="0"/>
                <a:cs typeface="Courier New"/>
              </a:rPr>
              <a:t>                      input</a:t>
            </a:r>
            <a:r>
              <a:rPr lang="en-US" sz="1800" dirty="0">
                <a:solidFill>
                  <a:schemeClr val="bg1"/>
                </a:solidFill>
                <a:latin typeface="Consolas" panose="020B0609020204030204" pitchFamily="49" charset="0"/>
                <a:cs typeface="Courier New"/>
              </a:rPr>
              <a:t>=</a:t>
            </a:r>
            <a:r>
              <a:rPr lang="en-US" sz="1800" b="1" dirty="0">
                <a:solidFill>
                  <a:schemeClr val="bg1"/>
                </a:solidFill>
                <a:latin typeface="Consolas" panose="020B0609020204030204" pitchFamily="49" charset="0"/>
                <a:cs typeface="Courier New"/>
              </a:rPr>
              <a:t>b</a:t>
            </a:r>
            <a:r>
              <a:rPr lang="en-US" sz="1800" dirty="0">
                <a:solidFill>
                  <a:schemeClr val="bg1"/>
                </a:solidFill>
                <a:latin typeface="Consolas" panose="020B0609020204030204" pitchFamily="49" charset="0"/>
                <a:cs typeface="Courier New"/>
              </a:rPr>
              <a:t>"It is Arthur")</a:t>
            </a:r>
            <a:endParaRPr lang="en-GB" sz="1800" dirty="0">
              <a:solidFill>
                <a:schemeClr val="bg1"/>
              </a:solidFill>
              <a:latin typeface="Consolas" panose="020B0609020204030204" pitchFamily="49" charset="0"/>
              <a:cs typeface="Courier New"/>
            </a:endParaRPr>
          </a:p>
        </p:txBody>
      </p:sp>
      <p:sp>
        <p:nvSpPr>
          <p:cNvPr id="13317" name="Text Box 5"/>
          <p:cNvSpPr txBox="1">
            <a:spLocks noChangeArrowheads="1"/>
          </p:cNvSpPr>
          <p:nvPr/>
        </p:nvSpPr>
        <p:spPr bwMode="auto">
          <a:xfrm>
            <a:off x="808259" y="3949912"/>
            <a:ext cx="5228255" cy="646331"/>
          </a:xfrm>
          <a:prstGeom prst="rect">
            <a:avLst/>
          </a:prstGeom>
          <a:solidFill>
            <a:srgbClr val="0D0D0D"/>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a:solidFill>
                  <a:schemeClr val="bg1"/>
                </a:solidFill>
                <a:latin typeface="Consolas" panose="020B0609020204030204" pitchFamily="49" charset="0"/>
                <a:cs typeface="Courier New"/>
              </a:rPr>
              <a:t>reply = input(“What…is your name? ")</a:t>
            </a:r>
          </a:p>
          <a:p>
            <a:r>
              <a:rPr lang="en-US" sz="1800" dirty="0">
                <a:solidFill>
                  <a:schemeClr val="bg1"/>
                </a:solidFill>
                <a:latin typeface="Consolas" panose="020B0609020204030204" pitchFamily="49" charset="0"/>
                <a:cs typeface="Courier New"/>
              </a:rPr>
              <a:t>print(f"&lt;{reply}&gt;" )</a:t>
            </a:r>
          </a:p>
        </p:txBody>
      </p:sp>
      <p:sp>
        <p:nvSpPr>
          <p:cNvPr id="6" name="Text Box 5"/>
          <p:cNvSpPr txBox="1">
            <a:spLocks noChangeArrowheads="1"/>
          </p:cNvSpPr>
          <p:nvPr/>
        </p:nvSpPr>
        <p:spPr bwMode="auto">
          <a:xfrm>
            <a:off x="2252211" y="4596243"/>
            <a:ext cx="4758190" cy="369332"/>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a:latin typeface="Courier New"/>
                <a:cs typeface="Courier New"/>
              </a:rPr>
              <a:t>What is your name? &lt;It is Arthur&gt;</a:t>
            </a:r>
          </a:p>
        </p:txBody>
      </p:sp>
      <p:pic>
        <p:nvPicPr>
          <p:cNvPr id="5" name="Picture 4" descr="A screenshot of a computer&#10;&#10;AI-generated content may be incorrect.">
            <a:extLst>
              <a:ext uri="{FF2B5EF4-FFF2-40B4-BE49-F238E27FC236}">
                <a16:creationId xmlns:a16="http://schemas.microsoft.com/office/drawing/2014/main" id="{BE41A373-F29E-E9CD-EDD9-3487D0444E1A}"/>
              </a:ext>
            </a:extLst>
          </p:cNvPr>
          <p:cNvPicPr>
            <a:picLocks noChangeAspect="1"/>
          </p:cNvPicPr>
          <p:nvPr/>
        </p:nvPicPr>
        <p:blipFill>
          <a:blip r:embed="rId3"/>
          <a:stretch>
            <a:fillRect/>
          </a:stretch>
        </p:blipFill>
        <p:spPr>
          <a:xfrm>
            <a:off x="7665253" y="2011884"/>
            <a:ext cx="4036889" cy="4418629"/>
          </a:xfrm>
          <a:prstGeom prst="rect">
            <a:avLst/>
          </a:prstGeom>
        </p:spPr>
      </p:pic>
    </p:spTree>
    <p:extLst>
      <p:ext uri="{BB962C8B-B14F-4D97-AF65-F5344CB8AC3E}">
        <p14:creationId xmlns:p14="http://schemas.microsoft.com/office/powerpoint/2010/main" val="3486100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ctrTitle"/>
          </p:nvPr>
        </p:nvSpPr>
        <p:spPr/>
        <p:txBody>
          <a:bodyPr/>
          <a:lstStyle/>
          <a:p>
            <a:pPr eaLnBrk="1" hangingPunct="1"/>
            <a:r>
              <a:rPr lang="en-GB" dirty="0"/>
              <a:t>The subprocess.Popen class parameters</a:t>
            </a:r>
          </a:p>
        </p:txBody>
      </p:sp>
      <p:sp>
        <p:nvSpPr>
          <p:cNvPr id="2" name="Content Placeholder 1">
            <a:extLst>
              <a:ext uri="{FF2B5EF4-FFF2-40B4-BE49-F238E27FC236}">
                <a16:creationId xmlns:a16="http://schemas.microsoft.com/office/drawing/2014/main" id="{8F5C40C7-1F8F-4366-B55D-EEE4594416C3}"/>
              </a:ext>
            </a:extLst>
          </p:cNvPr>
          <p:cNvSpPr>
            <a:spLocks noGrp="1"/>
          </p:cNvSpPr>
          <p:nvPr>
            <p:ph sz="quarter" idx="4"/>
          </p:nvPr>
        </p:nvSpPr>
        <p:spPr>
          <a:xfrm>
            <a:off x="443922" y="1410321"/>
            <a:ext cx="11303578" cy="4348715"/>
          </a:xfrm>
        </p:spPr>
        <p:txBody>
          <a:bodyPr/>
          <a:lstStyle/>
          <a:p>
            <a:pPr marL="0" indent="0">
              <a:buNone/>
            </a:pPr>
            <a:r>
              <a:rPr lang="en-US" b="1" dirty="0">
                <a:solidFill>
                  <a:schemeClr val="tx1"/>
                </a:solidFill>
              </a:rPr>
              <a:t>Key points on subprocess.Popen parameters:</a:t>
            </a:r>
          </a:p>
          <a:p>
            <a:r>
              <a:rPr lang="en-US" sz="2000" dirty="0">
                <a:solidFill>
                  <a:schemeClr val="tx1"/>
                </a:solidFill>
              </a:rPr>
              <a:t>Defaults work well – optimised based on system defaults</a:t>
            </a:r>
          </a:p>
          <a:p>
            <a:r>
              <a:rPr lang="en-US" dirty="0">
                <a:solidFill>
                  <a:schemeClr val="tx1"/>
                </a:solidFill>
              </a:rPr>
              <a:t>File inheritance disabled except stdin, stdout and stderr</a:t>
            </a:r>
            <a:endParaRPr lang="en-US" sz="2000" dirty="0">
              <a:solidFill>
                <a:schemeClr val="tx1"/>
              </a:solidFill>
            </a:endParaRPr>
          </a:p>
          <a:p>
            <a:endParaRPr lang="en-GB" dirty="0">
              <a:solidFill>
                <a:schemeClr val="tx1"/>
              </a:solidFill>
            </a:endParaRPr>
          </a:p>
        </p:txBody>
      </p:sp>
      <p:sp>
        <p:nvSpPr>
          <p:cNvPr id="3" name="Slide Number Placeholder 2">
            <a:extLst>
              <a:ext uri="{FF2B5EF4-FFF2-40B4-BE49-F238E27FC236}">
                <a16:creationId xmlns:a16="http://schemas.microsoft.com/office/drawing/2014/main" id="{3247B7D1-C595-68FC-6CCB-58C2B24FDDFE}"/>
              </a:ext>
            </a:extLst>
          </p:cNvPr>
          <p:cNvSpPr>
            <a:spLocks noGrp="1"/>
          </p:cNvSpPr>
          <p:nvPr>
            <p:ph type="sldNum" sz="quarter" idx="12"/>
          </p:nvPr>
        </p:nvSpPr>
        <p:spPr/>
        <p:txBody>
          <a:bodyPr/>
          <a:lstStyle/>
          <a:p>
            <a:fld id="{EF892D59-8F09-EF4B-AD6D-DA609442F868}" type="slidenum">
              <a:rPr lang="en-GB" smtClean="0"/>
              <a:pPr/>
              <a:t>13</a:t>
            </a:fld>
            <a:endParaRPr lang="en-GB" dirty="0"/>
          </a:p>
        </p:txBody>
      </p:sp>
      <p:sp>
        <p:nvSpPr>
          <p:cNvPr id="10244" name="Text Box 4"/>
          <p:cNvSpPr txBox="1">
            <a:spLocks noChangeArrowheads="1"/>
          </p:cNvSpPr>
          <p:nvPr/>
        </p:nvSpPr>
        <p:spPr bwMode="auto">
          <a:xfrm>
            <a:off x="1244917" y="2615964"/>
            <a:ext cx="8404225" cy="3872855"/>
          </a:xfrm>
          <a:prstGeom prst="rect">
            <a:avLst/>
          </a:prstGeom>
          <a:solidFill>
            <a:schemeClr val="accent6">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p>
            <a:pPr>
              <a:spcBef>
                <a:spcPts val="150"/>
              </a:spcBef>
              <a:defRPr/>
            </a:pPr>
            <a:r>
              <a:rPr lang="en-GB" sz="1600" dirty="0">
                <a:latin typeface="Courier New" panose="02070309020205020404" pitchFamily="49" charset="0"/>
              </a:rPr>
              <a:t>args				</a:t>
            </a:r>
            <a:r>
              <a:rPr lang="en-GB" sz="1600" dirty="0"/>
              <a:t>Command-line to execute (a sequence)</a:t>
            </a:r>
            <a:r>
              <a:rPr lang="en-GB" sz="1600" dirty="0">
                <a:latin typeface="Courier New" panose="02070309020205020404" pitchFamily="49" charset="0"/>
              </a:rPr>
              <a:t> </a:t>
            </a:r>
          </a:p>
          <a:p>
            <a:pPr>
              <a:spcBef>
                <a:spcPts val="150"/>
              </a:spcBef>
              <a:defRPr/>
            </a:pPr>
            <a:r>
              <a:rPr lang="en-GB" sz="1600" dirty="0">
                <a:latin typeface="Courier New" panose="02070309020205020404" pitchFamily="49" charset="0"/>
              </a:rPr>
              <a:t>bufsize=-1 			</a:t>
            </a:r>
            <a:r>
              <a:rPr lang="en-GB" sz="1600" dirty="0"/>
              <a:t>Buffersize 0: unbuffered &lt; 0: default buffsize</a:t>
            </a:r>
          </a:p>
          <a:p>
            <a:pPr>
              <a:spcBef>
                <a:spcPts val="150"/>
              </a:spcBef>
              <a:defRPr/>
            </a:pPr>
            <a:r>
              <a:rPr lang="en-GB" sz="1600" dirty="0">
                <a:latin typeface="Courier New" panose="02070309020205020404" pitchFamily="49" charset="0"/>
              </a:rPr>
              <a:t>executable=None 		</a:t>
            </a:r>
            <a:r>
              <a:rPr lang="en-GB" sz="1600" dirty="0"/>
              <a:t>Program to be executed, rarely needed</a:t>
            </a:r>
          </a:p>
          <a:p>
            <a:pPr>
              <a:spcBef>
                <a:spcPts val="150"/>
              </a:spcBef>
              <a:defRPr/>
            </a:pPr>
            <a:r>
              <a:rPr lang="en-GB" sz="1600" dirty="0">
                <a:latin typeface="Courier New" panose="02070309020205020404" pitchFamily="49" charset="0"/>
              </a:rPr>
              <a:t>stdin=None			</a:t>
            </a:r>
            <a:r>
              <a:rPr lang="en-GB" sz="1600" dirty="0"/>
              <a:t>Handle used for stdin (can be PIPE)</a:t>
            </a:r>
            <a:r>
              <a:rPr lang="en-GB" sz="1600" dirty="0">
                <a:latin typeface="Courier New" panose="02070309020205020404" pitchFamily="49" charset="0"/>
              </a:rPr>
              <a:t> </a:t>
            </a:r>
          </a:p>
          <a:p>
            <a:pPr>
              <a:spcBef>
                <a:spcPts val="150"/>
              </a:spcBef>
              <a:defRPr/>
            </a:pPr>
            <a:r>
              <a:rPr lang="en-GB" sz="1600" dirty="0">
                <a:latin typeface="Courier New" panose="02070309020205020404" pitchFamily="49" charset="0"/>
              </a:rPr>
              <a:t>stdout=None 			</a:t>
            </a:r>
            <a:r>
              <a:rPr lang="en-GB" sz="1600" dirty="0"/>
              <a:t>Handle used for stdout (can be PIPE) </a:t>
            </a:r>
            <a:endParaRPr lang="en-GB" sz="1600" dirty="0">
              <a:latin typeface="Courier New" panose="02070309020205020404" pitchFamily="49" charset="0"/>
            </a:endParaRPr>
          </a:p>
          <a:p>
            <a:pPr>
              <a:spcBef>
                <a:spcPts val="150"/>
              </a:spcBef>
              <a:defRPr/>
            </a:pPr>
            <a:r>
              <a:rPr lang="en-GB" sz="1600" dirty="0">
                <a:latin typeface="Courier New" panose="02070309020205020404" pitchFamily="49" charset="0"/>
              </a:rPr>
              <a:t>stderr=None			</a:t>
            </a:r>
            <a:r>
              <a:rPr lang="en-GB" sz="1600" dirty="0"/>
              <a:t>Handle used for stderr (can be </a:t>
            </a:r>
            <a:r>
              <a:rPr lang="en-GB" sz="1600" dirty="0">
                <a:latin typeface="Courier New" panose="02070309020205020404" pitchFamily="49" charset="0"/>
              </a:rPr>
              <a:t>STDOUT</a:t>
            </a:r>
            <a:r>
              <a:rPr lang="en-GB" sz="1600" dirty="0"/>
              <a:t>)</a:t>
            </a:r>
            <a:r>
              <a:rPr lang="en-GB" sz="1600" dirty="0">
                <a:latin typeface="Courier New" panose="02070309020205020404" pitchFamily="49" charset="0"/>
              </a:rPr>
              <a:t> </a:t>
            </a:r>
          </a:p>
          <a:p>
            <a:pPr>
              <a:spcBef>
                <a:spcPts val="150"/>
              </a:spcBef>
              <a:defRPr/>
            </a:pPr>
            <a:r>
              <a:rPr lang="en-GB" sz="1600" dirty="0">
                <a:latin typeface="Courier New" panose="02070309020205020404" pitchFamily="49" charset="0"/>
              </a:rPr>
              <a:t>preexec_fn=None 		</a:t>
            </a:r>
            <a:r>
              <a:rPr lang="en-GB" sz="1600" dirty="0"/>
              <a:t>Code to call before the program (UNIX)</a:t>
            </a:r>
          </a:p>
          <a:p>
            <a:pPr>
              <a:spcBef>
                <a:spcPts val="150"/>
              </a:spcBef>
              <a:defRPr/>
            </a:pPr>
            <a:r>
              <a:rPr lang="en-GB" sz="1600" dirty="0">
                <a:latin typeface="Courier New" panose="02070309020205020404" pitchFamily="49" charset="0"/>
              </a:rPr>
              <a:t>close_fds=True 		</a:t>
            </a:r>
            <a:r>
              <a:rPr lang="en-GB" sz="1600" dirty="0"/>
              <a:t>Do not inherit open file handles</a:t>
            </a:r>
          </a:p>
          <a:p>
            <a:pPr>
              <a:spcBef>
                <a:spcPts val="150"/>
              </a:spcBef>
              <a:defRPr/>
            </a:pPr>
            <a:r>
              <a:rPr lang="en-GB" sz="1600" dirty="0">
                <a:latin typeface="Courier New" panose="02070309020205020404" pitchFamily="49" charset="0"/>
              </a:rPr>
              <a:t>shell=False 			</a:t>
            </a:r>
            <a:r>
              <a:rPr lang="en-GB" sz="1600" dirty="0"/>
              <a:t>Use a shell to execute the command</a:t>
            </a:r>
            <a:endParaRPr lang="en-GB" sz="1600" dirty="0">
              <a:latin typeface="Courier New" panose="02070309020205020404" pitchFamily="49" charset="0"/>
            </a:endParaRPr>
          </a:p>
          <a:p>
            <a:pPr>
              <a:spcBef>
                <a:spcPts val="150"/>
              </a:spcBef>
              <a:defRPr/>
            </a:pPr>
            <a:r>
              <a:rPr lang="en-GB" sz="1600" dirty="0">
                <a:latin typeface="Courier New" panose="02070309020205020404" pitchFamily="49" charset="0"/>
              </a:rPr>
              <a:t>cwd=None			</a:t>
            </a:r>
            <a:r>
              <a:rPr lang="en-GB" sz="1600" dirty="0"/>
              <a:t>Working directory of the child process</a:t>
            </a:r>
            <a:endParaRPr lang="en-GB" sz="1600" dirty="0">
              <a:latin typeface="Courier New" panose="02070309020205020404" pitchFamily="49" charset="0"/>
            </a:endParaRPr>
          </a:p>
          <a:p>
            <a:pPr>
              <a:spcBef>
                <a:spcPts val="150"/>
              </a:spcBef>
              <a:defRPr/>
            </a:pPr>
            <a:r>
              <a:rPr lang="en-GB" sz="1600" dirty="0">
                <a:latin typeface="Courier New" panose="02070309020205020404" pitchFamily="49" charset="0"/>
              </a:rPr>
              <a:t>env=None 			</a:t>
            </a:r>
            <a:r>
              <a:rPr lang="en-GB" sz="1600" dirty="0"/>
              <a:t>Environment block of the child process</a:t>
            </a:r>
            <a:endParaRPr lang="en-GB" sz="1600" dirty="0">
              <a:latin typeface="Courier New" panose="02070309020205020404" pitchFamily="49" charset="0"/>
            </a:endParaRPr>
          </a:p>
          <a:p>
            <a:pPr>
              <a:spcBef>
                <a:spcPts val="150"/>
              </a:spcBef>
              <a:defRPr/>
            </a:pPr>
            <a:r>
              <a:rPr lang="en-GB" sz="1600" dirty="0">
                <a:latin typeface="Courier New" panose="02070309020205020404" pitchFamily="49" charset="0"/>
              </a:rPr>
              <a:t>universal_newlines=False	</a:t>
            </a:r>
            <a:r>
              <a:rPr lang="en-GB" sz="1600" dirty="0"/>
              <a:t>See any of '\r' or '\n' as newlines</a:t>
            </a:r>
            <a:endParaRPr lang="en-GB" sz="1600" dirty="0">
              <a:latin typeface="Courier New" panose="02070309020205020404" pitchFamily="49" charset="0"/>
            </a:endParaRPr>
          </a:p>
          <a:p>
            <a:pPr>
              <a:spcBef>
                <a:spcPts val="150"/>
              </a:spcBef>
              <a:defRPr/>
            </a:pPr>
            <a:r>
              <a:rPr lang="en-GB" sz="1600" dirty="0">
                <a:latin typeface="Courier New" panose="02070309020205020404" pitchFamily="49" charset="0"/>
              </a:rPr>
              <a:t>startupinfo=None		</a:t>
            </a:r>
            <a:r>
              <a:rPr lang="en-GB" sz="1600" dirty="0"/>
              <a:t>Windows only STARTUPINFO struct</a:t>
            </a:r>
            <a:endParaRPr lang="en-GB" sz="1600" dirty="0">
              <a:latin typeface="Courier New" panose="02070309020205020404" pitchFamily="49" charset="0"/>
            </a:endParaRPr>
          </a:p>
          <a:p>
            <a:pPr>
              <a:spcBef>
                <a:spcPts val="150"/>
              </a:spcBef>
              <a:defRPr/>
            </a:pPr>
            <a:r>
              <a:rPr lang="en-GB" sz="1600" dirty="0">
                <a:latin typeface="Courier New" panose="02070309020205020404" pitchFamily="49" charset="0"/>
              </a:rPr>
              <a:t>creationflags=0		</a:t>
            </a:r>
            <a:r>
              <a:rPr lang="en-GB" sz="1600" dirty="0"/>
              <a:t>Windows only creation flags</a:t>
            </a:r>
          </a:p>
        </p:txBody>
      </p:sp>
    </p:spTree>
    <p:extLst>
      <p:ext uri="{BB962C8B-B14F-4D97-AF65-F5344CB8AC3E}">
        <p14:creationId xmlns:p14="http://schemas.microsoft.com/office/powerpoint/2010/main" val="3423877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p:txBody>
          <a:bodyPr/>
          <a:lstStyle/>
          <a:p>
            <a:pPr eaLnBrk="1" hangingPunct="1"/>
            <a:r>
              <a:rPr lang="en-US" dirty="0"/>
              <a:t>Multi-threading – the Basics</a:t>
            </a:r>
          </a:p>
        </p:txBody>
      </p:sp>
      <p:sp>
        <p:nvSpPr>
          <p:cNvPr id="14339" name="Rectangle 3"/>
          <p:cNvSpPr>
            <a:spLocks noGrp="1" noChangeArrowheads="1"/>
          </p:cNvSpPr>
          <p:nvPr>
            <p:ph sz="quarter" idx="4"/>
          </p:nvPr>
        </p:nvSpPr>
        <p:spPr>
          <a:xfrm>
            <a:off x="642436" y="1733108"/>
            <a:ext cx="7149574" cy="4348715"/>
          </a:xfrm>
        </p:spPr>
        <p:txBody>
          <a:bodyPr>
            <a:noAutofit/>
          </a:bodyPr>
          <a:lstStyle/>
          <a:p>
            <a:pPr marL="0" indent="0">
              <a:buNone/>
            </a:pPr>
            <a:r>
              <a:rPr lang="en-US" sz="1600" b="1" dirty="0">
                <a:solidFill>
                  <a:schemeClr val="tx1"/>
                </a:solidFill>
              </a:rPr>
              <a:t>What is a thread?</a:t>
            </a:r>
          </a:p>
          <a:p>
            <a:pPr marL="285750" lvl="1" indent="-285750"/>
            <a:r>
              <a:rPr lang="en-US" sz="1600" dirty="0"/>
              <a:t>Smallest unit of processing within the process</a:t>
            </a:r>
          </a:p>
          <a:p>
            <a:pPr marL="0" lvl="1" indent="0">
              <a:buNone/>
            </a:pPr>
            <a:r>
              <a:rPr lang="en-US" sz="1600" b="1" dirty="0"/>
              <a:t>Benefits</a:t>
            </a:r>
          </a:p>
          <a:p>
            <a:pPr marL="285750" lvl="1" indent="-285750"/>
            <a:r>
              <a:rPr lang="en-US" sz="1600" dirty="0"/>
              <a:t>Shared memory and low CPU overhead</a:t>
            </a:r>
          </a:p>
          <a:p>
            <a:pPr marL="285750" lvl="1" indent="-285750"/>
            <a:r>
              <a:rPr lang="en-US" sz="1600" dirty="0"/>
              <a:t>Fast switching between threads</a:t>
            </a:r>
          </a:p>
          <a:p>
            <a:pPr marL="285750" lvl="1" indent="-285750"/>
            <a:r>
              <a:rPr lang="en-US" sz="1600" dirty="0"/>
              <a:t>Concurrency, not always parallelism – due to GIL</a:t>
            </a:r>
          </a:p>
          <a:p>
            <a:pPr marL="0" indent="0">
              <a:buNone/>
            </a:pPr>
            <a:r>
              <a:rPr lang="en-US" sz="1600" b="1" dirty="0">
                <a:solidFill>
                  <a:schemeClr val="tx1"/>
                </a:solidFill>
              </a:rPr>
              <a:t>Life of a Thread</a:t>
            </a:r>
          </a:p>
          <a:p>
            <a:r>
              <a:rPr lang="en-US" sz="1600" dirty="0">
                <a:solidFill>
                  <a:schemeClr val="tx1"/>
                </a:solidFill>
              </a:rPr>
              <a:t>States - New, Running/Blocked and Terminated</a:t>
            </a:r>
            <a:endParaRPr lang="en-US" sz="1600" b="1" dirty="0">
              <a:solidFill>
                <a:schemeClr val="tx1"/>
              </a:solidFill>
            </a:endParaRPr>
          </a:p>
          <a:p>
            <a:r>
              <a:rPr lang="en-US" sz="1600" dirty="0">
                <a:solidFill>
                  <a:schemeClr val="tx1"/>
                </a:solidFill>
              </a:rPr>
              <a:t>Thread safety matters</a:t>
            </a:r>
          </a:p>
          <a:p>
            <a:r>
              <a:rPr lang="en-US" sz="1600" dirty="0">
                <a:solidFill>
                  <a:schemeClr val="tx1"/>
                </a:solidFill>
              </a:rPr>
              <a:t>Use locks to sync access to resources and avoid race conditions</a:t>
            </a:r>
            <a:endParaRPr lang="en-US" sz="1600" b="1" dirty="0">
              <a:solidFill>
                <a:schemeClr val="tx1"/>
              </a:solidFill>
            </a:endParaRPr>
          </a:p>
          <a:p>
            <a:pPr marL="0" indent="0">
              <a:buNone/>
            </a:pPr>
            <a:r>
              <a:rPr lang="en-US" sz="1600" b="1" dirty="0">
                <a:solidFill>
                  <a:schemeClr val="tx1"/>
                </a:solidFill>
              </a:rPr>
              <a:t>Modules</a:t>
            </a:r>
          </a:p>
          <a:p>
            <a:pPr marL="285750" lvl="1" indent="-285750"/>
            <a:r>
              <a:rPr lang="en-US" sz="1600" dirty="0"/>
              <a:t>Different mechanisms and use cases:</a:t>
            </a:r>
          </a:p>
          <a:p>
            <a:pPr marL="719138" lvl="1" indent="-273050">
              <a:buFont typeface="Montserrat" pitchFamily="2" charset="0"/>
              <a:buChar char="–"/>
            </a:pPr>
            <a:r>
              <a:rPr lang="en-US" sz="1600" b="1" dirty="0"/>
              <a:t>threading</a:t>
            </a:r>
            <a:r>
              <a:rPr lang="en-US" sz="1600" dirty="0"/>
              <a:t> – multi-threaded running concurrently, restricted by GIL</a:t>
            </a:r>
          </a:p>
          <a:p>
            <a:pPr marL="719138" lvl="1" indent="-273050">
              <a:buFont typeface="Montserrat" pitchFamily="2" charset="0"/>
              <a:buChar char="–"/>
            </a:pPr>
            <a:r>
              <a:rPr lang="en-US" sz="1600" b="1" dirty="0"/>
              <a:t>asyncio</a:t>
            </a:r>
            <a:r>
              <a:rPr lang="en-US" sz="1600" dirty="0"/>
              <a:t> - single-threaded events, async co-routines, non-blocking</a:t>
            </a:r>
          </a:p>
          <a:p>
            <a:pPr marL="274638" indent="-285750"/>
            <a:r>
              <a:rPr lang="en-US" sz="1600" dirty="0">
                <a:solidFill>
                  <a:schemeClr val="tx1"/>
                </a:solidFill>
              </a:rPr>
              <a:t>Or create our own class derived from </a:t>
            </a:r>
            <a:r>
              <a:rPr lang="en-US" sz="1600" dirty="0" err="1">
                <a:solidFill>
                  <a:schemeClr val="tx1"/>
                </a:solidFill>
              </a:rPr>
              <a:t>threading.Thread</a:t>
            </a:r>
            <a:endParaRPr lang="en-US" sz="1600" dirty="0">
              <a:solidFill>
                <a:schemeClr val="tx1"/>
              </a:solidFill>
            </a:endParaRPr>
          </a:p>
        </p:txBody>
      </p:sp>
      <p:sp>
        <p:nvSpPr>
          <p:cNvPr id="2" name="Slide Number Placeholder 1">
            <a:extLst>
              <a:ext uri="{FF2B5EF4-FFF2-40B4-BE49-F238E27FC236}">
                <a16:creationId xmlns:a16="http://schemas.microsoft.com/office/drawing/2014/main" id="{2D00DCD5-3D50-E76D-D49A-83186D7C837A}"/>
              </a:ext>
            </a:extLst>
          </p:cNvPr>
          <p:cNvSpPr>
            <a:spLocks noGrp="1"/>
          </p:cNvSpPr>
          <p:nvPr>
            <p:ph type="sldNum" sz="quarter" idx="12"/>
          </p:nvPr>
        </p:nvSpPr>
        <p:spPr/>
        <p:txBody>
          <a:bodyPr/>
          <a:lstStyle/>
          <a:p>
            <a:fld id="{EF892D59-8F09-EF4B-AD6D-DA609442F868}" type="slidenum">
              <a:rPr lang="en-GB" smtClean="0"/>
              <a:pPr/>
              <a:t>14</a:t>
            </a:fld>
            <a:endParaRPr lang="en-GB" dirty="0"/>
          </a:p>
        </p:txBody>
      </p:sp>
      <p:pic>
        <p:nvPicPr>
          <p:cNvPr id="7" name="Picture 6" descr="A screenshot of a computer&#10;&#10;AI-generated content may be incorrect.">
            <a:extLst>
              <a:ext uri="{FF2B5EF4-FFF2-40B4-BE49-F238E27FC236}">
                <a16:creationId xmlns:a16="http://schemas.microsoft.com/office/drawing/2014/main" id="{404B927B-81B5-4A2E-8A7E-D8E05CF2CE68}"/>
              </a:ext>
            </a:extLst>
          </p:cNvPr>
          <p:cNvPicPr>
            <a:picLocks noChangeAspect="1"/>
          </p:cNvPicPr>
          <p:nvPr/>
        </p:nvPicPr>
        <p:blipFill>
          <a:blip r:embed="rId3"/>
          <a:stretch>
            <a:fillRect/>
          </a:stretch>
        </p:blipFill>
        <p:spPr>
          <a:xfrm>
            <a:off x="7792010" y="2011884"/>
            <a:ext cx="3962186" cy="3430053"/>
          </a:xfrm>
          <a:prstGeom prst="rect">
            <a:avLst/>
          </a:prstGeom>
        </p:spPr>
      </p:pic>
    </p:spTree>
    <p:extLst>
      <p:ext uri="{BB962C8B-B14F-4D97-AF65-F5344CB8AC3E}">
        <p14:creationId xmlns:p14="http://schemas.microsoft.com/office/powerpoint/2010/main" val="3374144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3C1DC00-2FA4-A70C-64EA-BF6BCAA917C9}"/>
            </a:ext>
          </a:extLst>
        </p:cNvPr>
        <p:cNvGrpSpPr/>
        <p:nvPr/>
      </p:nvGrpSpPr>
      <p:grpSpPr>
        <a:xfrm>
          <a:off x="0" y="0"/>
          <a:ext cx="0" cy="0"/>
          <a:chOff x="0" y="0"/>
          <a:chExt cx="0" cy="0"/>
        </a:xfrm>
      </p:grpSpPr>
      <p:sp>
        <p:nvSpPr>
          <p:cNvPr id="14338" name="Rectangle 2">
            <a:extLst>
              <a:ext uri="{FF2B5EF4-FFF2-40B4-BE49-F238E27FC236}">
                <a16:creationId xmlns:a16="http://schemas.microsoft.com/office/drawing/2014/main" id="{8D1C3A99-CBEC-4348-D25A-6933699E1F49}"/>
              </a:ext>
            </a:extLst>
          </p:cNvPr>
          <p:cNvSpPr>
            <a:spLocks noGrp="1" noChangeArrowheads="1"/>
          </p:cNvSpPr>
          <p:nvPr>
            <p:ph type="ctrTitle"/>
          </p:nvPr>
        </p:nvSpPr>
        <p:spPr/>
        <p:txBody>
          <a:bodyPr/>
          <a:lstStyle/>
          <a:p>
            <a:pPr eaLnBrk="1" hangingPunct="1"/>
            <a:r>
              <a:rPr lang="en-US" dirty="0"/>
              <a:t>Multi-threading – the basics</a:t>
            </a:r>
          </a:p>
        </p:txBody>
      </p:sp>
      <p:sp>
        <p:nvSpPr>
          <p:cNvPr id="14339" name="Rectangle 3">
            <a:extLst>
              <a:ext uri="{FF2B5EF4-FFF2-40B4-BE49-F238E27FC236}">
                <a16:creationId xmlns:a16="http://schemas.microsoft.com/office/drawing/2014/main" id="{9849D280-5825-992D-BE2E-E0489DEBB95C}"/>
              </a:ext>
            </a:extLst>
          </p:cNvPr>
          <p:cNvSpPr>
            <a:spLocks noGrp="1" noChangeArrowheads="1"/>
          </p:cNvSpPr>
          <p:nvPr>
            <p:ph sz="quarter" idx="4"/>
          </p:nvPr>
        </p:nvSpPr>
        <p:spPr>
          <a:xfrm>
            <a:off x="642436" y="1733108"/>
            <a:ext cx="7149574" cy="4348715"/>
          </a:xfrm>
        </p:spPr>
        <p:txBody>
          <a:bodyPr>
            <a:noAutofit/>
          </a:bodyPr>
          <a:lstStyle/>
          <a:p>
            <a:r>
              <a:rPr lang="en-US" sz="1600" b="1" dirty="0">
                <a:solidFill>
                  <a:schemeClr val="tx1"/>
                </a:solidFill>
              </a:rPr>
              <a:t>What is a thread?</a:t>
            </a:r>
          </a:p>
          <a:p>
            <a:pPr marL="441325" lvl="1" indent="-258763">
              <a:buFont typeface="Arial" panose="020B0604020202020204" pitchFamily="34" charset="0"/>
              <a:buChar char="•"/>
            </a:pPr>
            <a:r>
              <a:rPr lang="en-US" sz="1600" dirty="0"/>
              <a:t>Smallest unit of processing within the process</a:t>
            </a:r>
          </a:p>
          <a:p>
            <a:pPr marL="0" lvl="1" indent="0">
              <a:buNone/>
            </a:pPr>
            <a:r>
              <a:rPr lang="en-US" sz="1600" b="1" dirty="0"/>
              <a:t>Benefits</a:t>
            </a:r>
          </a:p>
          <a:p>
            <a:pPr marL="441325" lvl="1" indent="-258763">
              <a:buFont typeface="Arial" panose="020B0604020202020204" pitchFamily="34" charset="0"/>
              <a:buChar char="•"/>
            </a:pPr>
            <a:r>
              <a:rPr lang="en-US" sz="1600" dirty="0"/>
              <a:t>Shared memory and low CPU overhead</a:t>
            </a:r>
          </a:p>
          <a:p>
            <a:pPr marL="441325" lvl="1" indent="-258763">
              <a:buFont typeface="Arial" panose="020B0604020202020204" pitchFamily="34" charset="0"/>
              <a:buChar char="•"/>
            </a:pPr>
            <a:r>
              <a:rPr lang="en-US" sz="1600" dirty="0"/>
              <a:t>Fast switching between threads</a:t>
            </a:r>
          </a:p>
          <a:p>
            <a:pPr marL="441325" lvl="1" indent="-258763">
              <a:buFont typeface="Arial" panose="020B0604020202020204" pitchFamily="34" charset="0"/>
              <a:buChar char="•"/>
            </a:pPr>
            <a:r>
              <a:rPr lang="en-US" sz="1600" dirty="0"/>
              <a:t>Concurrency, not always parallelism – due to GIL</a:t>
            </a:r>
          </a:p>
          <a:p>
            <a:r>
              <a:rPr lang="en-US" sz="1600" b="1" dirty="0">
                <a:solidFill>
                  <a:schemeClr val="tx1"/>
                </a:solidFill>
              </a:rPr>
              <a:t>Life of a Thread</a:t>
            </a:r>
          </a:p>
          <a:p>
            <a:pPr marL="449263" indent="-266700">
              <a:buFont typeface="Arial" panose="020B0604020202020204" pitchFamily="34" charset="0"/>
              <a:buChar char="•"/>
            </a:pPr>
            <a:r>
              <a:rPr lang="en-US" sz="1600" dirty="0">
                <a:solidFill>
                  <a:schemeClr val="tx1"/>
                </a:solidFill>
              </a:rPr>
              <a:t>States - New, Running/Blocked and Terminated</a:t>
            </a:r>
            <a:endParaRPr lang="en-US" sz="1600" b="1" dirty="0">
              <a:solidFill>
                <a:schemeClr val="tx1"/>
              </a:solidFill>
            </a:endParaRPr>
          </a:p>
          <a:p>
            <a:pPr marL="449263" indent="-266700">
              <a:buFont typeface="Arial" panose="020B0604020202020204" pitchFamily="34" charset="0"/>
              <a:buChar char="•"/>
            </a:pPr>
            <a:r>
              <a:rPr lang="en-US" sz="1600" dirty="0">
                <a:solidFill>
                  <a:schemeClr val="tx1"/>
                </a:solidFill>
              </a:rPr>
              <a:t>Thread safety matters</a:t>
            </a:r>
          </a:p>
          <a:p>
            <a:pPr marL="449263" indent="-266700">
              <a:buFont typeface="Arial" panose="020B0604020202020204" pitchFamily="34" charset="0"/>
              <a:buChar char="•"/>
            </a:pPr>
            <a:r>
              <a:rPr lang="en-US" sz="1600" dirty="0">
                <a:solidFill>
                  <a:schemeClr val="tx1"/>
                </a:solidFill>
              </a:rPr>
              <a:t>Use locks to sync access to resources and avoid race conditions</a:t>
            </a:r>
            <a:endParaRPr lang="en-US" sz="1600" b="1" dirty="0">
              <a:solidFill>
                <a:schemeClr val="tx1"/>
              </a:solidFill>
            </a:endParaRPr>
          </a:p>
          <a:p>
            <a:r>
              <a:rPr lang="en-US" sz="1600" b="1" dirty="0">
                <a:solidFill>
                  <a:schemeClr val="tx1"/>
                </a:solidFill>
              </a:rPr>
              <a:t>Modules</a:t>
            </a:r>
          </a:p>
          <a:p>
            <a:pPr marL="441325" lvl="1" indent="-258763">
              <a:buFont typeface="Arial" panose="020B0604020202020204" pitchFamily="34" charset="0"/>
              <a:buChar char="•"/>
            </a:pPr>
            <a:r>
              <a:rPr lang="en-US" sz="1600" dirty="0"/>
              <a:t>Different mechanisms and use cases:</a:t>
            </a:r>
          </a:p>
          <a:p>
            <a:pPr marL="719138" lvl="1" indent="-273050">
              <a:buFont typeface="Montserrat" pitchFamily="2" charset="0"/>
              <a:buChar char="–"/>
            </a:pPr>
            <a:r>
              <a:rPr lang="en-US" sz="1600" b="1" dirty="0"/>
              <a:t>threading</a:t>
            </a:r>
            <a:r>
              <a:rPr lang="en-US" sz="1600" dirty="0"/>
              <a:t> – multi-threaded running concurrently, restricted by GIL</a:t>
            </a:r>
          </a:p>
          <a:p>
            <a:pPr marL="719138" lvl="1" indent="-273050">
              <a:buFont typeface="Montserrat" pitchFamily="2" charset="0"/>
              <a:buChar char="–"/>
            </a:pPr>
            <a:r>
              <a:rPr lang="en-US" sz="1600" b="1" dirty="0"/>
              <a:t>asyncio</a:t>
            </a:r>
            <a:r>
              <a:rPr lang="en-US" sz="1600" dirty="0"/>
              <a:t> - single-threaded events, async co-routines, non-blocking</a:t>
            </a:r>
          </a:p>
          <a:p>
            <a:pPr marL="274638" indent="-285750"/>
            <a:r>
              <a:rPr lang="en-US" sz="1600" dirty="0">
                <a:solidFill>
                  <a:schemeClr val="tx1"/>
                </a:solidFill>
              </a:rPr>
              <a:t>Or create our own class derived from </a:t>
            </a:r>
            <a:r>
              <a:rPr lang="en-US" sz="1600" dirty="0" err="1">
                <a:solidFill>
                  <a:schemeClr val="tx1"/>
                </a:solidFill>
              </a:rPr>
              <a:t>threading.Thread</a:t>
            </a:r>
            <a:endParaRPr lang="en-US" sz="1600" dirty="0">
              <a:solidFill>
                <a:schemeClr val="tx1"/>
              </a:solidFill>
            </a:endParaRPr>
          </a:p>
        </p:txBody>
      </p:sp>
      <p:sp>
        <p:nvSpPr>
          <p:cNvPr id="2" name="Slide Number Placeholder 1">
            <a:extLst>
              <a:ext uri="{FF2B5EF4-FFF2-40B4-BE49-F238E27FC236}">
                <a16:creationId xmlns:a16="http://schemas.microsoft.com/office/drawing/2014/main" id="{0B1B2533-823A-9070-8E50-8D1F416B086D}"/>
              </a:ext>
            </a:extLst>
          </p:cNvPr>
          <p:cNvSpPr>
            <a:spLocks noGrp="1"/>
          </p:cNvSpPr>
          <p:nvPr>
            <p:ph type="sldNum" sz="quarter" idx="12"/>
          </p:nvPr>
        </p:nvSpPr>
        <p:spPr/>
        <p:txBody>
          <a:bodyPr/>
          <a:lstStyle/>
          <a:p>
            <a:fld id="{EF892D59-8F09-EF4B-AD6D-DA609442F868}" type="slidenum">
              <a:rPr lang="en-GB" smtClean="0"/>
              <a:pPr/>
              <a:t>15</a:t>
            </a:fld>
            <a:endParaRPr lang="en-GB" dirty="0"/>
          </a:p>
        </p:txBody>
      </p:sp>
      <p:pic>
        <p:nvPicPr>
          <p:cNvPr id="7" name="Picture 6" descr="A screenshot of a computer&#10;&#10;AI-generated content may be incorrect.">
            <a:extLst>
              <a:ext uri="{FF2B5EF4-FFF2-40B4-BE49-F238E27FC236}">
                <a16:creationId xmlns:a16="http://schemas.microsoft.com/office/drawing/2014/main" id="{951ADF5E-0677-451D-AADF-BFD4E404C10F}"/>
              </a:ext>
            </a:extLst>
          </p:cNvPr>
          <p:cNvPicPr>
            <a:picLocks noChangeAspect="1"/>
          </p:cNvPicPr>
          <p:nvPr/>
        </p:nvPicPr>
        <p:blipFill>
          <a:blip r:embed="rId3"/>
          <a:stretch>
            <a:fillRect/>
          </a:stretch>
        </p:blipFill>
        <p:spPr>
          <a:xfrm>
            <a:off x="7792010" y="2011884"/>
            <a:ext cx="3962186" cy="3430053"/>
          </a:xfrm>
          <a:prstGeom prst="rect">
            <a:avLst/>
          </a:prstGeom>
        </p:spPr>
      </p:pic>
    </p:spTree>
    <p:extLst>
      <p:ext uri="{BB962C8B-B14F-4D97-AF65-F5344CB8AC3E}">
        <p14:creationId xmlns:p14="http://schemas.microsoft.com/office/powerpoint/2010/main" val="343773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9E5E7-C471-61D3-0CF1-EA370A7E1CBB}"/>
            </a:ext>
          </a:extLst>
        </p:cNvPr>
        <p:cNvGrpSpPr/>
        <p:nvPr/>
      </p:nvGrpSpPr>
      <p:grpSpPr>
        <a:xfrm>
          <a:off x="0" y="0"/>
          <a:ext cx="0" cy="0"/>
          <a:chOff x="0" y="0"/>
          <a:chExt cx="0" cy="0"/>
        </a:xfrm>
      </p:grpSpPr>
      <p:sp>
        <p:nvSpPr>
          <p:cNvPr id="14338" name="Rectangle 2">
            <a:extLst>
              <a:ext uri="{FF2B5EF4-FFF2-40B4-BE49-F238E27FC236}">
                <a16:creationId xmlns:a16="http://schemas.microsoft.com/office/drawing/2014/main" id="{1F9ECE3E-1DC0-0FFE-A0DA-BF6D1A04C6BC}"/>
              </a:ext>
            </a:extLst>
          </p:cNvPr>
          <p:cNvSpPr>
            <a:spLocks noGrp="1" noChangeArrowheads="1"/>
          </p:cNvSpPr>
          <p:nvPr>
            <p:ph type="ctrTitle"/>
          </p:nvPr>
        </p:nvSpPr>
        <p:spPr/>
        <p:txBody>
          <a:bodyPr/>
          <a:lstStyle/>
          <a:p>
            <a:pPr eaLnBrk="1" hangingPunct="1"/>
            <a:r>
              <a:rPr lang="en-US" dirty="0"/>
              <a:t>Example using threading module</a:t>
            </a:r>
          </a:p>
        </p:txBody>
      </p:sp>
      <p:sp>
        <p:nvSpPr>
          <p:cNvPr id="14339" name="Rectangle 3">
            <a:extLst>
              <a:ext uri="{FF2B5EF4-FFF2-40B4-BE49-F238E27FC236}">
                <a16:creationId xmlns:a16="http://schemas.microsoft.com/office/drawing/2014/main" id="{090D21DD-C816-9CD8-4519-99CA4D7C68E3}"/>
              </a:ext>
            </a:extLst>
          </p:cNvPr>
          <p:cNvSpPr>
            <a:spLocks noGrp="1" noChangeArrowheads="1"/>
          </p:cNvSpPr>
          <p:nvPr>
            <p:ph sz="quarter" idx="4"/>
          </p:nvPr>
        </p:nvSpPr>
        <p:spPr/>
        <p:txBody>
          <a:bodyPr/>
          <a:lstStyle/>
          <a:p>
            <a:pPr marL="0" indent="0">
              <a:buNone/>
            </a:pPr>
            <a:r>
              <a:rPr lang="en-US" b="1" dirty="0">
                <a:solidFill>
                  <a:schemeClr val="tx1"/>
                </a:solidFill>
              </a:rPr>
              <a:t>Compare Single threaded Vs Multi-threaded </a:t>
            </a:r>
          </a:p>
          <a:p>
            <a:pPr marL="285750" lvl="1" indent="-285750"/>
            <a:r>
              <a:rPr lang="en-US" sz="1800" dirty="0"/>
              <a:t>Example using a cycle race simulation</a:t>
            </a:r>
          </a:p>
          <a:p>
            <a:pPr marL="285750" lvl="1" indent="-285750"/>
            <a:r>
              <a:rPr lang="en-US" sz="1800" dirty="0"/>
              <a:t>Single threaded:</a:t>
            </a:r>
          </a:p>
        </p:txBody>
      </p:sp>
      <p:sp>
        <p:nvSpPr>
          <p:cNvPr id="2" name="Slide Number Placeholder 1">
            <a:extLst>
              <a:ext uri="{FF2B5EF4-FFF2-40B4-BE49-F238E27FC236}">
                <a16:creationId xmlns:a16="http://schemas.microsoft.com/office/drawing/2014/main" id="{2F8199D0-43BF-CEBE-30D6-588673876ED9}"/>
              </a:ext>
            </a:extLst>
          </p:cNvPr>
          <p:cNvSpPr>
            <a:spLocks noGrp="1"/>
          </p:cNvSpPr>
          <p:nvPr>
            <p:ph type="sldNum" sz="quarter" idx="12"/>
          </p:nvPr>
        </p:nvSpPr>
        <p:spPr/>
        <p:txBody>
          <a:bodyPr/>
          <a:lstStyle/>
          <a:p>
            <a:fld id="{EF892D59-8F09-EF4B-AD6D-DA609442F868}" type="slidenum">
              <a:rPr lang="en-GB" smtClean="0"/>
              <a:pPr/>
              <a:t>16</a:t>
            </a:fld>
            <a:endParaRPr lang="en-GB" dirty="0"/>
          </a:p>
        </p:txBody>
      </p:sp>
      <p:sp>
        <p:nvSpPr>
          <p:cNvPr id="14340" name="Text Box 4">
            <a:extLst>
              <a:ext uri="{FF2B5EF4-FFF2-40B4-BE49-F238E27FC236}">
                <a16:creationId xmlns:a16="http://schemas.microsoft.com/office/drawing/2014/main" id="{B5AFBF14-EF15-BB19-D01B-156009E38E0F}"/>
              </a:ext>
            </a:extLst>
          </p:cNvPr>
          <p:cNvSpPr txBox="1">
            <a:spLocks noChangeArrowheads="1"/>
          </p:cNvSpPr>
          <p:nvPr/>
        </p:nvSpPr>
        <p:spPr bwMode="auto">
          <a:xfrm>
            <a:off x="844701" y="2714575"/>
            <a:ext cx="4722722" cy="3046988"/>
          </a:xfrm>
          <a:prstGeom prst="rect">
            <a:avLst/>
          </a:prstGeom>
          <a:solidFill>
            <a:srgbClr val="0D0D0D"/>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rPr>
              <a:t>import time</a:t>
            </a:r>
          </a:p>
          <a:p>
            <a:pPr>
              <a:spcBef>
                <a:spcPct val="0"/>
              </a:spcBef>
            </a:pPr>
            <a:endParaRPr lang="en-GB" sz="16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def c_race(racer, handicap):</a:t>
            </a:r>
          </a:p>
          <a:p>
            <a:pPr>
              <a:spcBef>
                <a:spcPct val="0"/>
              </a:spcBef>
            </a:pPr>
            <a:r>
              <a:rPr lang="en-GB" sz="1600" dirty="0">
                <a:solidFill>
                  <a:schemeClr val="bg1"/>
                </a:solidFill>
                <a:latin typeface="Consolas" panose="020B0609020204030204" pitchFamily="49" charset="0"/>
              </a:rPr>
              <a:t>    for distance in range(0, 1001, 100):</a:t>
            </a:r>
          </a:p>
          <a:p>
            <a:pPr>
              <a:spcBef>
                <a:spcPct val="0"/>
              </a:spcBef>
            </a:pPr>
            <a:r>
              <a:rPr lang="en-GB" sz="1600" dirty="0">
                <a:solidFill>
                  <a:schemeClr val="bg1"/>
                </a:solidFill>
                <a:latin typeface="Consolas" panose="020B0609020204030204" pitchFamily="49" charset="0"/>
              </a:rPr>
              <a:t>        print(f"{racer} - {distance} m")</a:t>
            </a:r>
          </a:p>
          <a:p>
            <a:pPr>
              <a:spcBef>
                <a:spcPct val="0"/>
              </a:spcBef>
            </a:pPr>
            <a:r>
              <a:rPr lang="en-GB" sz="1600" dirty="0">
                <a:solidFill>
                  <a:schemeClr val="bg1"/>
                </a:solidFill>
                <a:latin typeface="Consolas" panose="020B0609020204030204" pitchFamily="49" charset="0"/>
              </a:rPr>
              <a:t>        time.sleep(handicap)</a:t>
            </a:r>
          </a:p>
          <a:p>
            <a:pPr>
              <a:spcBef>
                <a:spcPct val="0"/>
              </a:spcBef>
            </a:pPr>
            <a:r>
              <a:rPr lang="en-GB" sz="1600" dirty="0">
                <a:solidFill>
                  <a:schemeClr val="bg1"/>
                </a:solidFill>
                <a:latin typeface="Consolas" panose="020B0609020204030204" pitchFamily="49" charset="0"/>
              </a:rPr>
              <a:t>    return None</a:t>
            </a:r>
          </a:p>
          <a:p>
            <a:pPr>
              <a:spcBef>
                <a:spcPct val="0"/>
              </a:spcBef>
            </a:pPr>
            <a:endParaRPr lang="en-GB" sz="16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print("Race starting 3..2..1..")</a:t>
            </a:r>
          </a:p>
          <a:p>
            <a:pPr>
              <a:spcBef>
                <a:spcPct val="0"/>
              </a:spcBef>
            </a:pPr>
            <a:r>
              <a:rPr lang="en-GB" sz="1600" dirty="0">
                <a:solidFill>
                  <a:schemeClr val="bg1"/>
                </a:solidFill>
                <a:latin typeface="Consolas" panose="020B0609020204030204" pitchFamily="49" charset="0"/>
              </a:rPr>
              <a:t>c_race("Racer 1", 1.637)</a:t>
            </a:r>
          </a:p>
          <a:p>
            <a:pPr>
              <a:spcBef>
                <a:spcPct val="0"/>
              </a:spcBef>
            </a:pPr>
            <a:r>
              <a:rPr lang="en-GB" sz="1600" dirty="0">
                <a:solidFill>
                  <a:schemeClr val="bg1"/>
                </a:solidFill>
                <a:latin typeface="Consolas" panose="020B0609020204030204" pitchFamily="49" charset="0"/>
              </a:rPr>
              <a:t>c_race("Racer 2", 1.587)</a:t>
            </a:r>
          </a:p>
          <a:p>
            <a:pPr>
              <a:spcBef>
                <a:spcPct val="0"/>
              </a:spcBef>
            </a:pPr>
            <a:r>
              <a:rPr lang="en-GB" sz="1600" dirty="0">
                <a:solidFill>
                  <a:schemeClr val="bg1"/>
                </a:solidFill>
                <a:latin typeface="Consolas" panose="020B0609020204030204" pitchFamily="49" charset="0"/>
              </a:rPr>
              <a:t>print("Race Finished")</a:t>
            </a:r>
          </a:p>
        </p:txBody>
      </p:sp>
      <p:sp>
        <p:nvSpPr>
          <p:cNvPr id="13" name="Text Box 5">
            <a:extLst>
              <a:ext uri="{FF2B5EF4-FFF2-40B4-BE49-F238E27FC236}">
                <a16:creationId xmlns:a16="http://schemas.microsoft.com/office/drawing/2014/main" id="{B1681BA4-6A0C-9E13-C9E7-EE50AE8819BA}"/>
              </a:ext>
            </a:extLst>
          </p:cNvPr>
          <p:cNvSpPr txBox="1">
            <a:spLocks noChangeArrowheads="1"/>
          </p:cNvSpPr>
          <p:nvPr/>
        </p:nvSpPr>
        <p:spPr bwMode="auto">
          <a:xfrm>
            <a:off x="6175897" y="1865933"/>
            <a:ext cx="3076168" cy="452431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200" dirty="0">
                <a:latin typeface="Consolas" panose="020B0609020204030204" pitchFamily="49" charset="0"/>
                <a:cs typeface="Courier New"/>
              </a:rPr>
              <a:t>Race starting in 3... 2... 1...</a:t>
            </a:r>
          </a:p>
          <a:p>
            <a:r>
              <a:rPr lang="en-US" sz="1200" b="1" dirty="0">
                <a:latin typeface="Consolas" panose="020B0609020204030204" pitchFamily="49" charset="0"/>
                <a:cs typeface="Courier New"/>
              </a:rPr>
              <a:t>Racer 1 - 0m</a:t>
            </a:r>
          </a:p>
          <a:p>
            <a:r>
              <a:rPr lang="en-US" sz="1200" b="1" dirty="0">
                <a:latin typeface="Consolas" panose="020B0609020204030204" pitchFamily="49" charset="0"/>
                <a:cs typeface="Courier New"/>
              </a:rPr>
              <a:t>Racer 1 - 100m</a:t>
            </a:r>
          </a:p>
          <a:p>
            <a:r>
              <a:rPr lang="en-US" sz="1200" b="1" dirty="0">
                <a:latin typeface="Consolas" panose="020B0609020204030204" pitchFamily="49" charset="0"/>
                <a:cs typeface="Courier New"/>
              </a:rPr>
              <a:t>Racer 1 - 200m</a:t>
            </a:r>
          </a:p>
          <a:p>
            <a:r>
              <a:rPr lang="en-US" sz="1200" b="1" dirty="0">
                <a:latin typeface="Consolas" panose="020B0609020204030204" pitchFamily="49" charset="0"/>
                <a:cs typeface="Courier New"/>
              </a:rPr>
              <a:t>Racer 1 - 300m</a:t>
            </a:r>
          </a:p>
          <a:p>
            <a:r>
              <a:rPr lang="en-US" sz="1200" b="1" dirty="0">
                <a:latin typeface="Consolas" panose="020B0609020204030204" pitchFamily="49" charset="0"/>
                <a:cs typeface="Courier New"/>
              </a:rPr>
              <a:t>Racer 1 - 400m</a:t>
            </a:r>
          </a:p>
          <a:p>
            <a:r>
              <a:rPr lang="en-US" sz="1200" b="1" dirty="0">
                <a:latin typeface="Consolas" panose="020B0609020204030204" pitchFamily="49" charset="0"/>
                <a:cs typeface="Courier New"/>
              </a:rPr>
              <a:t>Racer 1 - 500m</a:t>
            </a:r>
          </a:p>
          <a:p>
            <a:r>
              <a:rPr lang="en-US" sz="1200" b="1" dirty="0">
                <a:latin typeface="Consolas" panose="020B0609020204030204" pitchFamily="49" charset="0"/>
                <a:cs typeface="Courier New"/>
              </a:rPr>
              <a:t>Racer 1 - 600m</a:t>
            </a:r>
          </a:p>
          <a:p>
            <a:r>
              <a:rPr lang="en-US" sz="1200" b="1" dirty="0">
                <a:latin typeface="Consolas" panose="020B0609020204030204" pitchFamily="49" charset="0"/>
                <a:cs typeface="Courier New"/>
              </a:rPr>
              <a:t>Racer 1 - 700m</a:t>
            </a:r>
          </a:p>
          <a:p>
            <a:r>
              <a:rPr lang="en-US" sz="1200" b="1" dirty="0">
                <a:latin typeface="Consolas" panose="020B0609020204030204" pitchFamily="49" charset="0"/>
                <a:cs typeface="Courier New"/>
              </a:rPr>
              <a:t>Racer 1 - 800m</a:t>
            </a:r>
          </a:p>
          <a:p>
            <a:r>
              <a:rPr lang="en-US" sz="1200" b="1" dirty="0">
                <a:latin typeface="Consolas" panose="020B0609020204030204" pitchFamily="49" charset="0"/>
                <a:cs typeface="Courier New"/>
              </a:rPr>
              <a:t>Racer 1 - 900m</a:t>
            </a:r>
          </a:p>
          <a:p>
            <a:r>
              <a:rPr lang="en-US" sz="1200" b="1" dirty="0">
                <a:latin typeface="Consolas" panose="020B0609020204030204" pitchFamily="49" charset="0"/>
                <a:cs typeface="Courier New"/>
              </a:rPr>
              <a:t>Racer 1 - 1000m</a:t>
            </a:r>
          </a:p>
          <a:p>
            <a:r>
              <a:rPr lang="en-US" sz="1200" dirty="0">
                <a:latin typeface="Consolas" panose="020B0609020204030204" pitchFamily="49" charset="0"/>
                <a:cs typeface="Courier New"/>
              </a:rPr>
              <a:t>Racer 2 - 0m</a:t>
            </a:r>
          </a:p>
          <a:p>
            <a:r>
              <a:rPr lang="en-US" sz="1200" dirty="0">
                <a:latin typeface="Consolas" panose="020B0609020204030204" pitchFamily="49" charset="0"/>
                <a:cs typeface="Courier New"/>
              </a:rPr>
              <a:t>Racer 2 - 100m</a:t>
            </a:r>
          </a:p>
          <a:p>
            <a:r>
              <a:rPr lang="en-US" sz="1200" dirty="0">
                <a:latin typeface="Consolas" panose="020B0609020204030204" pitchFamily="49" charset="0"/>
                <a:cs typeface="Courier New"/>
              </a:rPr>
              <a:t>Racer 2 - 200m</a:t>
            </a:r>
          </a:p>
          <a:p>
            <a:r>
              <a:rPr lang="en-US" sz="1200" dirty="0">
                <a:latin typeface="Consolas" panose="020B0609020204030204" pitchFamily="49" charset="0"/>
                <a:cs typeface="Courier New"/>
              </a:rPr>
              <a:t>Racer 2 - 300m</a:t>
            </a:r>
          </a:p>
          <a:p>
            <a:r>
              <a:rPr lang="en-US" sz="1200" dirty="0">
                <a:latin typeface="Consolas" panose="020B0609020204030204" pitchFamily="49" charset="0"/>
                <a:cs typeface="Courier New"/>
              </a:rPr>
              <a:t>Racer 2 - 400m</a:t>
            </a:r>
          </a:p>
          <a:p>
            <a:r>
              <a:rPr lang="en-US" sz="1200" dirty="0">
                <a:latin typeface="Consolas" panose="020B0609020204030204" pitchFamily="49" charset="0"/>
                <a:cs typeface="Courier New"/>
              </a:rPr>
              <a:t>Racer 2 - 500m</a:t>
            </a:r>
          </a:p>
          <a:p>
            <a:r>
              <a:rPr lang="en-US" sz="1200" dirty="0">
                <a:latin typeface="Consolas" panose="020B0609020204030204" pitchFamily="49" charset="0"/>
                <a:cs typeface="Courier New"/>
              </a:rPr>
              <a:t>Racer 2 - 600m</a:t>
            </a:r>
          </a:p>
          <a:p>
            <a:r>
              <a:rPr lang="en-US" sz="1200" dirty="0">
                <a:latin typeface="Consolas" panose="020B0609020204030204" pitchFamily="49" charset="0"/>
                <a:cs typeface="Courier New"/>
              </a:rPr>
              <a:t>Racer 2 - 700m</a:t>
            </a:r>
          </a:p>
          <a:p>
            <a:r>
              <a:rPr lang="en-US" sz="1200" dirty="0">
                <a:latin typeface="Consolas" panose="020B0609020204030204" pitchFamily="49" charset="0"/>
                <a:cs typeface="Courier New"/>
              </a:rPr>
              <a:t>Racer 2 - 800m</a:t>
            </a:r>
          </a:p>
          <a:p>
            <a:r>
              <a:rPr lang="en-US" sz="1200" dirty="0">
                <a:latin typeface="Consolas" panose="020B0609020204030204" pitchFamily="49" charset="0"/>
                <a:cs typeface="Courier New"/>
              </a:rPr>
              <a:t>Racer 2 - 900m</a:t>
            </a:r>
          </a:p>
          <a:p>
            <a:r>
              <a:rPr lang="en-US" sz="1200" dirty="0">
                <a:latin typeface="Consolas" panose="020B0609020204030204" pitchFamily="49" charset="0"/>
                <a:cs typeface="Courier New"/>
              </a:rPr>
              <a:t>Racer 2 - 1000m</a:t>
            </a:r>
          </a:p>
          <a:p>
            <a:r>
              <a:rPr lang="en-US" sz="1200" dirty="0">
                <a:latin typeface="Consolas" panose="020B0609020204030204" pitchFamily="49" charset="0"/>
                <a:cs typeface="Courier New"/>
              </a:rPr>
              <a:t>Race finished!</a:t>
            </a:r>
          </a:p>
        </p:txBody>
      </p:sp>
      <p:pic>
        <p:nvPicPr>
          <p:cNvPr id="20" name="Picture 19" descr="A black and white image of a person riding a bicycle&#10;&#10;AI-generated content may be incorrect.">
            <a:extLst>
              <a:ext uri="{FF2B5EF4-FFF2-40B4-BE49-F238E27FC236}">
                <a16:creationId xmlns:a16="http://schemas.microsoft.com/office/drawing/2014/main" id="{AA1DA3FB-11D8-B265-885A-FFC18D0541DF}"/>
              </a:ext>
            </a:extLst>
          </p:cNvPr>
          <p:cNvPicPr>
            <a:picLocks noChangeAspect="1"/>
          </p:cNvPicPr>
          <p:nvPr/>
        </p:nvPicPr>
        <p:blipFill>
          <a:blip r:embed="rId3"/>
          <a:stretch>
            <a:fillRect/>
          </a:stretch>
        </p:blipFill>
        <p:spPr>
          <a:xfrm>
            <a:off x="9408536" y="1781630"/>
            <a:ext cx="764168" cy="591576"/>
          </a:xfrm>
          <a:prstGeom prst="rect">
            <a:avLst/>
          </a:prstGeom>
        </p:spPr>
      </p:pic>
      <p:pic>
        <p:nvPicPr>
          <p:cNvPr id="21" name="Picture 20" descr="A person on a bicycle&#10;&#10;AI-generated content may be incorrect.">
            <a:extLst>
              <a:ext uri="{FF2B5EF4-FFF2-40B4-BE49-F238E27FC236}">
                <a16:creationId xmlns:a16="http://schemas.microsoft.com/office/drawing/2014/main" id="{5D333995-C995-BFF6-8DAF-2ACA547C614B}"/>
              </a:ext>
            </a:extLst>
          </p:cNvPr>
          <p:cNvPicPr>
            <a:picLocks noChangeAspect="1"/>
          </p:cNvPicPr>
          <p:nvPr/>
        </p:nvPicPr>
        <p:blipFill>
          <a:blip r:embed="rId4"/>
          <a:stretch>
            <a:fillRect/>
          </a:stretch>
        </p:blipFill>
        <p:spPr>
          <a:xfrm>
            <a:off x="9408536" y="3752494"/>
            <a:ext cx="764168" cy="591576"/>
          </a:xfrm>
          <a:prstGeom prst="rect">
            <a:avLst/>
          </a:prstGeom>
        </p:spPr>
      </p:pic>
      <p:pic>
        <p:nvPicPr>
          <p:cNvPr id="22" name="Picture 21" descr="A black and white sign with two checkered flags&#10;&#10;AI-generated content may be incorrect.">
            <a:extLst>
              <a:ext uri="{FF2B5EF4-FFF2-40B4-BE49-F238E27FC236}">
                <a16:creationId xmlns:a16="http://schemas.microsoft.com/office/drawing/2014/main" id="{68FB2DA5-7851-71BD-E0DA-19145C6EEF77}"/>
              </a:ext>
            </a:extLst>
          </p:cNvPr>
          <p:cNvPicPr>
            <a:picLocks noChangeAspect="1"/>
          </p:cNvPicPr>
          <p:nvPr/>
        </p:nvPicPr>
        <p:blipFill>
          <a:blip r:embed="rId5"/>
          <a:stretch>
            <a:fillRect/>
          </a:stretch>
        </p:blipFill>
        <p:spPr>
          <a:xfrm>
            <a:off x="9408536" y="5627650"/>
            <a:ext cx="764168" cy="764168"/>
          </a:xfrm>
          <a:prstGeom prst="rect">
            <a:avLst/>
          </a:prstGeom>
        </p:spPr>
      </p:pic>
      <p:cxnSp>
        <p:nvCxnSpPr>
          <p:cNvPr id="24" name="Straight Connector 23">
            <a:extLst>
              <a:ext uri="{FF2B5EF4-FFF2-40B4-BE49-F238E27FC236}">
                <a16:creationId xmlns:a16="http://schemas.microsoft.com/office/drawing/2014/main" id="{E0F88D1B-4A2B-292A-0442-14EEF7F14BEA}"/>
              </a:ext>
            </a:extLst>
          </p:cNvPr>
          <p:cNvCxnSpPr/>
          <p:nvPr/>
        </p:nvCxnSpPr>
        <p:spPr>
          <a:xfrm>
            <a:off x="9767455" y="2540201"/>
            <a:ext cx="0" cy="1005840"/>
          </a:xfrm>
          <a:prstGeom prst="line">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35E1825-A129-CD0A-7CD0-D10AB2E5C5C9}"/>
              </a:ext>
            </a:extLst>
          </p:cNvPr>
          <p:cNvCxnSpPr/>
          <p:nvPr/>
        </p:nvCxnSpPr>
        <p:spPr>
          <a:xfrm>
            <a:off x="9767455" y="4521401"/>
            <a:ext cx="0" cy="1005840"/>
          </a:xfrm>
          <a:prstGeom prst="line">
            <a:avLst/>
          </a:prstGeom>
          <a:ln w="2540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1718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7560B-03AA-B27D-D68A-2AF2D39CC4E0}"/>
            </a:ext>
          </a:extLst>
        </p:cNvPr>
        <p:cNvGrpSpPr/>
        <p:nvPr/>
      </p:nvGrpSpPr>
      <p:grpSpPr>
        <a:xfrm>
          <a:off x="0" y="0"/>
          <a:ext cx="0" cy="0"/>
          <a:chOff x="0" y="0"/>
          <a:chExt cx="0" cy="0"/>
        </a:xfrm>
      </p:grpSpPr>
      <p:sp>
        <p:nvSpPr>
          <p:cNvPr id="14338" name="Rectangle 2">
            <a:extLst>
              <a:ext uri="{FF2B5EF4-FFF2-40B4-BE49-F238E27FC236}">
                <a16:creationId xmlns:a16="http://schemas.microsoft.com/office/drawing/2014/main" id="{73B1ACBC-070E-30DE-841D-D577F8503C95}"/>
              </a:ext>
            </a:extLst>
          </p:cNvPr>
          <p:cNvSpPr>
            <a:spLocks noGrp="1" noChangeArrowheads="1"/>
          </p:cNvSpPr>
          <p:nvPr>
            <p:ph type="ctrTitle"/>
          </p:nvPr>
        </p:nvSpPr>
        <p:spPr/>
        <p:txBody>
          <a:bodyPr/>
          <a:lstStyle/>
          <a:p>
            <a:pPr eaLnBrk="1" hangingPunct="1"/>
            <a:r>
              <a:rPr lang="en-US" dirty="0"/>
              <a:t>Example using threading module</a:t>
            </a:r>
          </a:p>
        </p:txBody>
      </p:sp>
      <p:sp>
        <p:nvSpPr>
          <p:cNvPr id="14339" name="Rectangle 3">
            <a:extLst>
              <a:ext uri="{FF2B5EF4-FFF2-40B4-BE49-F238E27FC236}">
                <a16:creationId xmlns:a16="http://schemas.microsoft.com/office/drawing/2014/main" id="{C9E554D3-893F-B200-A265-B040A05DDAB3}"/>
              </a:ext>
            </a:extLst>
          </p:cNvPr>
          <p:cNvSpPr>
            <a:spLocks noGrp="1" noChangeArrowheads="1"/>
          </p:cNvSpPr>
          <p:nvPr>
            <p:ph sz="quarter" idx="4"/>
          </p:nvPr>
        </p:nvSpPr>
        <p:spPr>
          <a:xfrm>
            <a:off x="443922" y="1359179"/>
            <a:ext cx="11303578" cy="4348715"/>
          </a:xfrm>
        </p:spPr>
        <p:txBody>
          <a:bodyPr/>
          <a:lstStyle/>
          <a:p>
            <a:pPr marL="0" indent="0">
              <a:buNone/>
            </a:pPr>
            <a:r>
              <a:rPr lang="en-US" b="1" dirty="0">
                <a:solidFill>
                  <a:srgbClr val="000000"/>
                </a:solidFill>
              </a:rPr>
              <a:t>Compare Single threaded Vs Multi-threaded</a:t>
            </a:r>
          </a:p>
          <a:p>
            <a:pPr marL="285750" lvl="1" indent="-285750"/>
            <a:r>
              <a:rPr lang="en-US" sz="1800" dirty="0">
                <a:solidFill>
                  <a:srgbClr val="000000"/>
                </a:solidFill>
              </a:rPr>
              <a:t>Use </a:t>
            </a:r>
            <a:r>
              <a:rPr lang="en-US" sz="1800" b="1" dirty="0">
                <a:solidFill>
                  <a:srgbClr val="000000"/>
                </a:solidFill>
              </a:rPr>
              <a:t>threading.Thread </a:t>
            </a:r>
            <a:r>
              <a:rPr lang="en-US" sz="1800" dirty="0">
                <a:solidFill>
                  <a:srgbClr val="000000"/>
                </a:solidFill>
              </a:rPr>
              <a:t>to create threads t1 and t2</a:t>
            </a:r>
          </a:p>
          <a:p>
            <a:pPr marL="285750" lvl="1" indent="-285750"/>
            <a:r>
              <a:rPr lang="en-US" sz="1800" dirty="0">
                <a:solidFill>
                  <a:srgbClr val="000000"/>
                </a:solidFill>
              </a:rPr>
              <a:t>Use </a:t>
            </a:r>
            <a:r>
              <a:rPr lang="en-US" sz="1800" b="1" dirty="0">
                <a:solidFill>
                  <a:srgbClr val="000000"/>
                </a:solidFill>
              </a:rPr>
              <a:t>start() </a:t>
            </a:r>
            <a:r>
              <a:rPr lang="en-US" sz="1800" dirty="0">
                <a:solidFill>
                  <a:srgbClr val="000000"/>
                </a:solidFill>
              </a:rPr>
              <a:t>to execute threads and </a:t>
            </a:r>
            <a:r>
              <a:rPr lang="en-US" sz="1800" b="1" dirty="0">
                <a:solidFill>
                  <a:srgbClr val="000000"/>
                </a:solidFill>
              </a:rPr>
              <a:t>join() </a:t>
            </a:r>
            <a:r>
              <a:rPr lang="en-US" sz="1800" dirty="0">
                <a:solidFill>
                  <a:srgbClr val="000000"/>
                </a:solidFill>
              </a:rPr>
              <a:t>to wait until t1 and t2 finish</a:t>
            </a:r>
          </a:p>
          <a:p>
            <a:pPr lvl="1"/>
            <a:endParaRPr lang="en-US" sz="1800" dirty="0">
              <a:solidFill>
                <a:srgbClr val="000000"/>
              </a:solidFill>
            </a:endParaRPr>
          </a:p>
          <a:p>
            <a:pPr lvl="1"/>
            <a:endParaRPr lang="en-US" sz="1800" dirty="0">
              <a:solidFill>
                <a:srgbClr val="000000"/>
              </a:solidFill>
            </a:endParaRPr>
          </a:p>
          <a:p>
            <a:pPr lvl="1"/>
            <a:endParaRPr lang="en-US" sz="1800" dirty="0">
              <a:solidFill>
                <a:srgbClr val="000000"/>
              </a:solidFill>
            </a:endParaRPr>
          </a:p>
          <a:p>
            <a:pPr lvl="1"/>
            <a:endParaRPr lang="en-US" sz="1800" dirty="0">
              <a:solidFill>
                <a:srgbClr val="000000"/>
              </a:solidFill>
            </a:endParaRPr>
          </a:p>
          <a:p>
            <a:pPr lvl="1"/>
            <a:endParaRPr lang="en-US" sz="1800" dirty="0">
              <a:solidFill>
                <a:srgbClr val="000000"/>
              </a:solidFill>
            </a:endParaRPr>
          </a:p>
          <a:p>
            <a:pPr lvl="1"/>
            <a:endParaRPr lang="en-US" sz="1800" dirty="0">
              <a:solidFill>
                <a:srgbClr val="000000"/>
              </a:solidFill>
            </a:endParaRPr>
          </a:p>
          <a:p>
            <a:pPr lvl="1"/>
            <a:endParaRPr lang="en-US" sz="1800" dirty="0">
              <a:solidFill>
                <a:srgbClr val="000000"/>
              </a:solidFill>
            </a:endParaRPr>
          </a:p>
          <a:p>
            <a:pPr lvl="1"/>
            <a:endParaRPr lang="en-US" sz="1800" dirty="0">
              <a:solidFill>
                <a:srgbClr val="000000"/>
              </a:solidFill>
            </a:endParaRPr>
          </a:p>
          <a:p>
            <a:pPr lvl="1"/>
            <a:endParaRPr lang="en-US" sz="1800" dirty="0">
              <a:solidFill>
                <a:srgbClr val="000000"/>
              </a:solidFill>
            </a:endParaRPr>
          </a:p>
          <a:p>
            <a:pPr marL="88900" lvl="1" indent="0">
              <a:buNone/>
            </a:pPr>
            <a:endParaRPr lang="en-US" sz="1800" dirty="0">
              <a:solidFill>
                <a:srgbClr val="000000"/>
              </a:solidFill>
            </a:endParaRPr>
          </a:p>
        </p:txBody>
      </p:sp>
      <p:sp>
        <p:nvSpPr>
          <p:cNvPr id="2" name="Slide Number Placeholder 1">
            <a:extLst>
              <a:ext uri="{FF2B5EF4-FFF2-40B4-BE49-F238E27FC236}">
                <a16:creationId xmlns:a16="http://schemas.microsoft.com/office/drawing/2014/main" id="{52662314-2552-8F1B-C293-DD515D6C8BE0}"/>
              </a:ext>
            </a:extLst>
          </p:cNvPr>
          <p:cNvSpPr>
            <a:spLocks noGrp="1"/>
          </p:cNvSpPr>
          <p:nvPr>
            <p:ph type="sldNum" sz="quarter" idx="12"/>
          </p:nvPr>
        </p:nvSpPr>
        <p:spPr/>
        <p:txBody>
          <a:bodyPr/>
          <a:lstStyle/>
          <a:p>
            <a:fld id="{EF892D59-8F09-EF4B-AD6D-DA609442F868}" type="slidenum">
              <a:rPr lang="en-GB" smtClean="0"/>
              <a:pPr/>
              <a:t>17</a:t>
            </a:fld>
            <a:endParaRPr lang="en-GB" dirty="0"/>
          </a:p>
        </p:txBody>
      </p:sp>
      <p:sp>
        <p:nvSpPr>
          <p:cNvPr id="4" name="Text Box 4">
            <a:extLst>
              <a:ext uri="{FF2B5EF4-FFF2-40B4-BE49-F238E27FC236}">
                <a16:creationId xmlns:a16="http://schemas.microsoft.com/office/drawing/2014/main" id="{ED55F304-509D-CEB4-F78A-1BC96FDD42C3}"/>
              </a:ext>
            </a:extLst>
          </p:cNvPr>
          <p:cNvSpPr txBox="1">
            <a:spLocks noChangeArrowheads="1"/>
          </p:cNvSpPr>
          <p:nvPr/>
        </p:nvSpPr>
        <p:spPr bwMode="auto">
          <a:xfrm>
            <a:off x="848923" y="2309087"/>
            <a:ext cx="6056512" cy="4278094"/>
          </a:xfrm>
          <a:prstGeom prst="rect">
            <a:avLst/>
          </a:prstGeom>
          <a:solidFill>
            <a:srgbClr val="000000"/>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rPr>
              <a:t>import time</a:t>
            </a:r>
          </a:p>
          <a:p>
            <a:pPr>
              <a:spcBef>
                <a:spcPct val="0"/>
              </a:spcBef>
            </a:pPr>
            <a:r>
              <a:rPr lang="en-GB" sz="1600" b="1" dirty="0">
                <a:solidFill>
                  <a:schemeClr val="bg1"/>
                </a:solidFill>
                <a:latin typeface="Consolas" panose="020B0609020204030204" pitchFamily="49" charset="0"/>
              </a:rPr>
              <a:t>from threading import Thread</a:t>
            </a:r>
          </a:p>
          <a:p>
            <a:pPr>
              <a:spcBef>
                <a:spcPct val="0"/>
              </a:spcBef>
            </a:pPr>
            <a:endParaRPr lang="en-GB" sz="16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def c_race(racer, handicap):</a:t>
            </a:r>
          </a:p>
          <a:p>
            <a:pPr>
              <a:spcBef>
                <a:spcPct val="0"/>
              </a:spcBef>
            </a:pPr>
            <a:r>
              <a:rPr lang="en-GB" sz="1600" dirty="0">
                <a:solidFill>
                  <a:schemeClr val="bg1"/>
                </a:solidFill>
                <a:latin typeface="Consolas" panose="020B0609020204030204" pitchFamily="49" charset="0"/>
              </a:rPr>
              <a:t>    for distance in range(0, 1001, 100):</a:t>
            </a:r>
          </a:p>
          <a:p>
            <a:pPr>
              <a:spcBef>
                <a:spcPct val="0"/>
              </a:spcBef>
            </a:pPr>
            <a:r>
              <a:rPr lang="en-GB" sz="1600" dirty="0">
                <a:solidFill>
                  <a:schemeClr val="bg1"/>
                </a:solidFill>
                <a:latin typeface="Consolas" panose="020B0609020204030204" pitchFamily="49" charset="0"/>
              </a:rPr>
              <a:t>        print(f"{racer} - {distance}m")</a:t>
            </a:r>
          </a:p>
          <a:p>
            <a:pPr>
              <a:spcBef>
                <a:spcPct val="0"/>
              </a:spcBef>
            </a:pPr>
            <a:r>
              <a:rPr lang="en-GB" sz="1600" dirty="0">
                <a:solidFill>
                  <a:schemeClr val="bg1"/>
                </a:solidFill>
                <a:latin typeface="Consolas" panose="020B0609020204030204" pitchFamily="49" charset="0"/>
              </a:rPr>
              <a:t>        time.sleep(handicap)</a:t>
            </a:r>
          </a:p>
          <a:p>
            <a:pPr>
              <a:spcBef>
                <a:spcPct val="0"/>
              </a:spcBef>
            </a:pPr>
            <a:r>
              <a:rPr lang="en-GB" sz="1600" dirty="0">
                <a:solidFill>
                  <a:schemeClr val="bg1"/>
                </a:solidFill>
                <a:latin typeface="Consolas" panose="020B0609020204030204" pitchFamily="49" charset="0"/>
              </a:rPr>
              <a:t>    return None</a:t>
            </a:r>
          </a:p>
          <a:p>
            <a:pPr>
              <a:spcBef>
                <a:spcPct val="0"/>
              </a:spcBef>
            </a:pPr>
            <a:endParaRPr lang="en-GB" sz="16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print("Race starting 3..2..1..")</a:t>
            </a:r>
          </a:p>
          <a:p>
            <a:pPr>
              <a:spcBef>
                <a:spcPct val="0"/>
              </a:spcBef>
            </a:pPr>
            <a:r>
              <a:rPr lang="en-GB" sz="1600" b="1" dirty="0">
                <a:solidFill>
                  <a:schemeClr val="bg1"/>
                </a:solidFill>
                <a:latin typeface="Consolas" panose="020B0609020204030204" pitchFamily="49" charset="0"/>
              </a:rPr>
              <a:t>t1</a:t>
            </a:r>
            <a:r>
              <a:rPr lang="en-GB" sz="1600" dirty="0">
                <a:solidFill>
                  <a:schemeClr val="bg1"/>
                </a:solidFill>
                <a:latin typeface="Consolas" panose="020B0609020204030204" pitchFamily="49" charset="0"/>
              </a:rPr>
              <a:t> = Thread(target=c_race, args=("Racer 1", 1.637))</a:t>
            </a:r>
          </a:p>
          <a:p>
            <a:pPr>
              <a:spcBef>
                <a:spcPct val="0"/>
              </a:spcBef>
            </a:pPr>
            <a:r>
              <a:rPr lang="en-GB" sz="1600" b="1" dirty="0">
                <a:solidFill>
                  <a:schemeClr val="bg1"/>
                </a:solidFill>
                <a:latin typeface="Consolas" panose="020B0609020204030204" pitchFamily="49" charset="0"/>
              </a:rPr>
              <a:t>t2</a:t>
            </a:r>
            <a:r>
              <a:rPr lang="en-GB" sz="1600" dirty="0">
                <a:solidFill>
                  <a:schemeClr val="bg1"/>
                </a:solidFill>
                <a:latin typeface="Consolas" panose="020B0609020204030204" pitchFamily="49" charset="0"/>
              </a:rPr>
              <a:t> = Thread(target=c_race, args=("Racer 2", 1.587))</a:t>
            </a:r>
          </a:p>
          <a:p>
            <a:pPr>
              <a:spcBef>
                <a:spcPct val="0"/>
              </a:spcBef>
            </a:pPr>
            <a:r>
              <a:rPr lang="en-GB" sz="1600" b="1" dirty="0">
                <a:solidFill>
                  <a:schemeClr val="bg1"/>
                </a:solidFill>
                <a:latin typeface="Consolas" panose="020B0609020204030204" pitchFamily="49" charset="0"/>
              </a:rPr>
              <a:t>t1.start() </a:t>
            </a:r>
            <a:r>
              <a:rPr lang="en-GB" sz="1600" dirty="0">
                <a:solidFill>
                  <a:schemeClr val="bg1"/>
                </a:solidFill>
                <a:latin typeface="Consolas" panose="020B0609020204030204" pitchFamily="49" charset="0"/>
              </a:rPr>
              <a:t># Execute threads t1 and t2</a:t>
            </a:r>
          </a:p>
          <a:p>
            <a:pPr>
              <a:spcBef>
                <a:spcPct val="0"/>
              </a:spcBef>
            </a:pPr>
            <a:r>
              <a:rPr lang="en-GB" sz="1600" b="1" dirty="0">
                <a:solidFill>
                  <a:schemeClr val="bg1"/>
                </a:solidFill>
                <a:latin typeface="Consolas" panose="020B0609020204030204" pitchFamily="49" charset="0"/>
              </a:rPr>
              <a:t>t2.start()</a:t>
            </a:r>
          </a:p>
          <a:p>
            <a:pPr>
              <a:spcBef>
                <a:spcPct val="0"/>
              </a:spcBef>
            </a:pPr>
            <a:r>
              <a:rPr lang="en-GB" sz="1600" b="1" dirty="0">
                <a:solidFill>
                  <a:schemeClr val="bg1"/>
                </a:solidFill>
                <a:latin typeface="Consolas" panose="020B0609020204030204" pitchFamily="49" charset="0"/>
              </a:rPr>
              <a:t>t1.join() </a:t>
            </a:r>
            <a:r>
              <a:rPr lang="en-GB" sz="1600" dirty="0">
                <a:solidFill>
                  <a:schemeClr val="bg1"/>
                </a:solidFill>
                <a:latin typeface="Consolas" panose="020B0609020204030204" pitchFamily="49" charset="0"/>
              </a:rPr>
              <a:t># Main thread waits till t1 and t2 finish</a:t>
            </a:r>
          </a:p>
          <a:p>
            <a:pPr>
              <a:spcBef>
                <a:spcPct val="0"/>
              </a:spcBef>
            </a:pPr>
            <a:r>
              <a:rPr lang="en-GB" sz="1600" b="1" dirty="0">
                <a:solidFill>
                  <a:schemeClr val="bg1"/>
                </a:solidFill>
                <a:latin typeface="Consolas" panose="020B0609020204030204" pitchFamily="49" charset="0"/>
              </a:rPr>
              <a:t>t2.join()</a:t>
            </a:r>
          </a:p>
          <a:p>
            <a:pPr>
              <a:spcBef>
                <a:spcPct val="0"/>
              </a:spcBef>
            </a:pPr>
            <a:r>
              <a:rPr lang="en-GB" sz="1600" dirty="0">
                <a:solidFill>
                  <a:schemeClr val="bg1"/>
                </a:solidFill>
                <a:latin typeface="Consolas" panose="020B0609020204030204" pitchFamily="49" charset="0"/>
              </a:rPr>
              <a:t>print("Race finished")</a:t>
            </a:r>
          </a:p>
        </p:txBody>
      </p:sp>
      <p:sp>
        <p:nvSpPr>
          <p:cNvPr id="3" name="Text Box 5">
            <a:extLst>
              <a:ext uri="{FF2B5EF4-FFF2-40B4-BE49-F238E27FC236}">
                <a16:creationId xmlns:a16="http://schemas.microsoft.com/office/drawing/2014/main" id="{D347FBCE-DC7B-9EAB-969A-0A1AB159F353}"/>
              </a:ext>
            </a:extLst>
          </p:cNvPr>
          <p:cNvSpPr txBox="1">
            <a:spLocks noChangeArrowheads="1"/>
          </p:cNvSpPr>
          <p:nvPr/>
        </p:nvSpPr>
        <p:spPr bwMode="auto">
          <a:xfrm>
            <a:off x="7475728" y="2355387"/>
            <a:ext cx="3076168" cy="2492990"/>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200" dirty="0">
                <a:solidFill>
                  <a:srgbClr val="000000"/>
                </a:solidFill>
                <a:latin typeface="Consolas" panose="020B0609020204030204" pitchFamily="49" charset="0"/>
                <a:cs typeface="Courier New"/>
              </a:rPr>
              <a:t>Race starting in 3... 2... 1...</a:t>
            </a:r>
          </a:p>
          <a:p>
            <a:r>
              <a:rPr lang="en-US" sz="1200" b="1" dirty="0">
                <a:solidFill>
                  <a:srgbClr val="000000"/>
                </a:solidFill>
                <a:latin typeface="Consolas" panose="020B0609020204030204" pitchFamily="49" charset="0"/>
                <a:cs typeface="Courier New"/>
              </a:rPr>
              <a:t>Racer 1 - 0m</a:t>
            </a:r>
          </a:p>
          <a:p>
            <a:r>
              <a:rPr lang="en-US" sz="1200" dirty="0">
                <a:solidFill>
                  <a:srgbClr val="000000"/>
                </a:solidFill>
                <a:latin typeface="Consolas" panose="020B0609020204030204" pitchFamily="49" charset="0"/>
                <a:cs typeface="Courier New"/>
              </a:rPr>
              <a:t>Racer 2 - 0m</a:t>
            </a:r>
          </a:p>
          <a:p>
            <a:r>
              <a:rPr lang="en-US" sz="1200" b="1" dirty="0">
                <a:solidFill>
                  <a:srgbClr val="000000"/>
                </a:solidFill>
                <a:latin typeface="Consolas" panose="020B0609020204030204" pitchFamily="49" charset="0"/>
                <a:cs typeface="Courier New"/>
              </a:rPr>
              <a:t>Racer 1 - 100m</a:t>
            </a:r>
          </a:p>
          <a:p>
            <a:r>
              <a:rPr lang="en-US" sz="1200" dirty="0">
                <a:solidFill>
                  <a:srgbClr val="000000"/>
                </a:solidFill>
                <a:latin typeface="Consolas" panose="020B0609020204030204" pitchFamily="49" charset="0"/>
                <a:cs typeface="Courier New"/>
              </a:rPr>
              <a:t>Racer 2 - 100m</a:t>
            </a:r>
          </a:p>
          <a:p>
            <a:r>
              <a:rPr lang="en-US" sz="1200" dirty="0">
                <a:solidFill>
                  <a:srgbClr val="000000"/>
                </a:solidFill>
                <a:latin typeface="Consolas" panose="020B0609020204030204" pitchFamily="49" charset="0"/>
                <a:cs typeface="Courier New"/>
              </a:rPr>
              <a:t>Racer 2 - 200m</a:t>
            </a:r>
          </a:p>
          <a:p>
            <a:r>
              <a:rPr lang="en-US" sz="1200" b="1" dirty="0">
                <a:solidFill>
                  <a:srgbClr val="000000"/>
                </a:solidFill>
                <a:latin typeface="Consolas" panose="020B0609020204030204" pitchFamily="49" charset="0"/>
                <a:cs typeface="Courier New"/>
              </a:rPr>
              <a:t>Racer 1 - 200m</a:t>
            </a:r>
          </a:p>
          <a:p>
            <a:r>
              <a:rPr lang="en-US" sz="1200" b="1" dirty="0">
                <a:solidFill>
                  <a:srgbClr val="000000"/>
                </a:solidFill>
                <a:latin typeface="Consolas" panose="020B0609020204030204" pitchFamily="49" charset="0"/>
                <a:cs typeface="Courier New"/>
              </a:rPr>
              <a:t>Racer 1 - 300m</a:t>
            </a:r>
          </a:p>
          <a:p>
            <a:r>
              <a:rPr lang="en-US" sz="1200" dirty="0">
                <a:solidFill>
                  <a:srgbClr val="000000"/>
                </a:solidFill>
                <a:latin typeface="Consolas" panose="020B0609020204030204" pitchFamily="49" charset="0"/>
                <a:cs typeface="Courier New"/>
              </a:rPr>
              <a:t>Racer 2 - 300m</a:t>
            </a:r>
          </a:p>
          <a:p>
            <a:r>
              <a:rPr lang="en-US" sz="1200" b="1" dirty="0">
                <a:solidFill>
                  <a:srgbClr val="000000"/>
                </a:solidFill>
                <a:latin typeface="Consolas" panose="020B0609020204030204" pitchFamily="49" charset="0"/>
                <a:cs typeface="Courier New"/>
              </a:rPr>
              <a:t>Racer 1 - 400m</a:t>
            </a:r>
          </a:p>
          <a:p>
            <a:r>
              <a:rPr lang="en-US" sz="1200" dirty="0">
                <a:solidFill>
                  <a:srgbClr val="000000"/>
                </a:solidFill>
                <a:latin typeface="Consolas" panose="020B0609020204030204" pitchFamily="49" charset="0"/>
                <a:cs typeface="Courier New"/>
              </a:rPr>
              <a:t>Racer 2 - 400m</a:t>
            </a:r>
          </a:p>
          <a:p>
            <a:r>
              <a:rPr lang="en-US" sz="1200" dirty="0">
                <a:solidFill>
                  <a:srgbClr val="000000"/>
                </a:solidFill>
                <a:latin typeface="Consolas" panose="020B0609020204030204" pitchFamily="49" charset="0"/>
                <a:cs typeface="Courier New"/>
              </a:rPr>
              <a:t>...</a:t>
            </a:r>
          </a:p>
          <a:p>
            <a:r>
              <a:rPr lang="en-US" sz="1200" dirty="0">
                <a:solidFill>
                  <a:srgbClr val="000000"/>
                </a:solidFill>
                <a:latin typeface="Consolas" panose="020B0609020204030204" pitchFamily="49" charset="0"/>
                <a:cs typeface="Courier New"/>
              </a:rPr>
              <a:t>Race finished!</a:t>
            </a:r>
          </a:p>
        </p:txBody>
      </p:sp>
      <p:pic>
        <p:nvPicPr>
          <p:cNvPr id="12" name="Picture 11" descr="A black and white logo&#10;&#10;AI-generated content may be incorrect.">
            <a:extLst>
              <a:ext uri="{FF2B5EF4-FFF2-40B4-BE49-F238E27FC236}">
                <a16:creationId xmlns:a16="http://schemas.microsoft.com/office/drawing/2014/main" id="{97920E98-3828-F962-E775-D60128175DCD}"/>
              </a:ext>
            </a:extLst>
          </p:cNvPr>
          <p:cNvPicPr>
            <a:picLocks noChangeAspect="1"/>
          </p:cNvPicPr>
          <p:nvPr/>
        </p:nvPicPr>
        <p:blipFill>
          <a:blip r:embed="rId3"/>
          <a:stretch>
            <a:fillRect/>
          </a:stretch>
        </p:blipFill>
        <p:spPr>
          <a:xfrm>
            <a:off x="10704980" y="2341948"/>
            <a:ext cx="986278" cy="716638"/>
          </a:xfrm>
          <a:prstGeom prst="rect">
            <a:avLst/>
          </a:prstGeom>
        </p:spPr>
      </p:pic>
      <p:pic>
        <p:nvPicPr>
          <p:cNvPr id="5" name="Picture 4" descr="A black and white sign with two checkered flags&#10;&#10;AI-generated content may be incorrect.">
            <a:extLst>
              <a:ext uri="{FF2B5EF4-FFF2-40B4-BE49-F238E27FC236}">
                <a16:creationId xmlns:a16="http://schemas.microsoft.com/office/drawing/2014/main" id="{D7BDE635-CEC0-90C7-864B-F74ECABEDC43}"/>
              </a:ext>
            </a:extLst>
          </p:cNvPr>
          <p:cNvPicPr>
            <a:picLocks noChangeAspect="1"/>
          </p:cNvPicPr>
          <p:nvPr/>
        </p:nvPicPr>
        <p:blipFill>
          <a:blip r:embed="rId4"/>
          <a:stretch>
            <a:fillRect/>
          </a:stretch>
        </p:blipFill>
        <p:spPr>
          <a:xfrm>
            <a:off x="10931273" y="4263912"/>
            <a:ext cx="584465" cy="584465"/>
          </a:xfrm>
          <a:prstGeom prst="rect">
            <a:avLst/>
          </a:prstGeom>
        </p:spPr>
      </p:pic>
      <p:cxnSp>
        <p:nvCxnSpPr>
          <p:cNvPr id="6" name="Straight Connector 5">
            <a:extLst>
              <a:ext uri="{FF2B5EF4-FFF2-40B4-BE49-F238E27FC236}">
                <a16:creationId xmlns:a16="http://schemas.microsoft.com/office/drawing/2014/main" id="{2B8DFF92-819F-00A2-E564-2FC5CDCEB1B4}"/>
              </a:ext>
            </a:extLst>
          </p:cNvPr>
          <p:cNvCxnSpPr/>
          <p:nvPr/>
        </p:nvCxnSpPr>
        <p:spPr>
          <a:xfrm>
            <a:off x="11223506" y="3178628"/>
            <a:ext cx="0" cy="1005840"/>
          </a:xfrm>
          <a:prstGeom prst="line">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7" name="Text Box 10">
            <a:extLst>
              <a:ext uri="{FF2B5EF4-FFF2-40B4-BE49-F238E27FC236}">
                <a16:creationId xmlns:a16="http://schemas.microsoft.com/office/drawing/2014/main" id="{E9A5A678-9716-367B-A076-CF87328FE7F9}"/>
              </a:ext>
            </a:extLst>
          </p:cNvPr>
          <p:cNvSpPr txBox="1">
            <a:spLocks noChangeArrowheads="1"/>
          </p:cNvSpPr>
          <p:nvPr/>
        </p:nvSpPr>
        <p:spPr bwMode="auto">
          <a:xfrm>
            <a:off x="7475728" y="4997653"/>
            <a:ext cx="3203056" cy="1169551"/>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dirty="0">
                <a:solidFill>
                  <a:srgbClr val="000000"/>
                </a:solidFill>
                <a:latin typeface="+mn-lt"/>
              </a:rPr>
              <a:t>Racer 1 and Racer 2 print messages </a:t>
            </a:r>
          </a:p>
          <a:p>
            <a:pPr>
              <a:spcBef>
                <a:spcPct val="0"/>
              </a:spcBef>
            </a:pPr>
            <a:r>
              <a:rPr lang="en-GB" sz="1400" dirty="0">
                <a:solidFill>
                  <a:srgbClr val="000000"/>
                </a:solidFill>
                <a:latin typeface="+mn-lt"/>
              </a:rPr>
              <a:t>at the same time, causing </a:t>
            </a:r>
            <a:r>
              <a:rPr lang="en-GB" sz="1400" b="1" dirty="0">
                <a:solidFill>
                  <a:srgbClr val="000000"/>
                </a:solidFill>
                <a:latin typeface="+mn-lt"/>
              </a:rPr>
              <a:t>interleaved</a:t>
            </a:r>
            <a:r>
              <a:rPr lang="en-GB" sz="1400" dirty="0">
                <a:solidFill>
                  <a:srgbClr val="000000"/>
                </a:solidFill>
                <a:latin typeface="+mn-lt"/>
              </a:rPr>
              <a:t> </a:t>
            </a:r>
          </a:p>
          <a:p>
            <a:pPr>
              <a:spcBef>
                <a:spcPct val="0"/>
              </a:spcBef>
            </a:pPr>
            <a:r>
              <a:rPr lang="en-GB" sz="1400" dirty="0">
                <a:solidFill>
                  <a:srgbClr val="000000"/>
                </a:solidFill>
                <a:latin typeface="+mn-lt"/>
              </a:rPr>
              <a:t>output that may appear different every</a:t>
            </a:r>
          </a:p>
          <a:p>
            <a:pPr>
              <a:spcBef>
                <a:spcPct val="0"/>
              </a:spcBef>
            </a:pPr>
            <a:r>
              <a:rPr lang="en-GB" sz="1400" dirty="0">
                <a:solidFill>
                  <a:srgbClr val="000000"/>
                </a:solidFill>
                <a:latin typeface="+mn-lt"/>
              </a:rPr>
              <a:t>time you run the program</a:t>
            </a:r>
          </a:p>
        </p:txBody>
      </p:sp>
    </p:spTree>
    <p:extLst>
      <p:ext uri="{BB962C8B-B14F-4D97-AF65-F5344CB8AC3E}">
        <p14:creationId xmlns:p14="http://schemas.microsoft.com/office/powerpoint/2010/main" val="3995081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p:txBody>
          <a:bodyPr/>
          <a:lstStyle/>
          <a:p>
            <a:r>
              <a:rPr lang="en-GB" dirty="0"/>
              <a:t>Synchronisation objects in threading</a:t>
            </a:r>
          </a:p>
        </p:txBody>
      </p:sp>
      <p:sp>
        <p:nvSpPr>
          <p:cNvPr id="15363" name="Rectangle 3"/>
          <p:cNvSpPr>
            <a:spLocks noGrp="1" noChangeArrowheads="1"/>
          </p:cNvSpPr>
          <p:nvPr>
            <p:ph sz="quarter" idx="4"/>
          </p:nvPr>
        </p:nvSpPr>
        <p:spPr/>
        <p:txBody>
          <a:bodyPr>
            <a:noAutofit/>
          </a:bodyPr>
          <a:lstStyle/>
          <a:p>
            <a:pPr marL="0" indent="0">
              <a:spcBef>
                <a:spcPts val="600"/>
              </a:spcBef>
              <a:buNone/>
            </a:pPr>
            <a:r>
              <a:rPr lang="en-GB" b="1" dirty="0">
                <a:solidFill>
                  <a:srgbClr val="000000"/>
                </a:solidFill>
              </a:rPr>
              <a:t>Thread objects for synchronisation:</a:t>
            </a:r>
          </a:p>
          <a:p>
            <a:pPr marL="0" lvl="1" indent="0">
              <a:spcBef>
                <a:spcPts val="600"/>
              </a:spcBef>
              <a:buNone/>
            </a:pPr>
            <a:r>
              <a:rPr lang="en-GB" sz="1800" b="1" dirty="0">
                <a:solidFill>
                  <a:srgbClr val="000000"/>
                </a:solidFill>
              </a:rPr>
              <a:t>Condition</a:t>
            </a:r>
            <a:r>
              <a:rPr lang="en-GB" sz="1800" dirty="0">
                <a:solidFill>
                  <a:srgbClr val="000000"/>
                </a:solidFill>
              </a:rPr>
              <a:t> </a:t>
            </a:r>
            <a:r>
              <a:rPr lang="en-GB" sz="1800" b="1" dirty="0">
                <a:solidFill>
                  <a:srgbClr val="000000"/>
                </a:solidFill>
              </a:rPr>
              <a:t>variables</a:t>
            </a:r>
          </a:p>
          <a:p>
            <a:pPr marL="285750" lvl="2" indent="-285750">
              <a:spcBef>
                <a:spcPts val="600"/>
              </a:spcBef>
            </a:pPr>
            <a:r>
              <a:rPr lang="en-GB" sz="1800" dirty="0">
                <a:solidFill>
                  <a:srgbClr val="000000"/>
                </a:solidFill>
              </a:rPr>
              <a:t>Threads wait for a specific condition before proceeding (e.g.in producer-consumer)</a:t>
            </a:r>
          </a:p>
          <a:p>
            <a:pPr marL="0" lvl="1" indent="0">
              <a:spcBef>
                <a:spcPts val="600"/>
              </a:spcBef>
              <a:buNone/>
            </a:pPr>
            <a:r>
              <a:rPr lang="en-GB" sz="1800" b="1" dirty="0">
                <a:solidFill>
                  <a:srgbClr val="000000"/>
                </a:solidFill>
              </a:rPr>
              <a:t>Events</a:t>
            </a:r>
          </a:p>
          <a:p>
            <a:pPr marL="285750" lvl="2" indent="-285750">
              <a:spcBef>
                <a:spcPts val="600"/>
              </a:spcBef>
            </a:pPr>
            <a:r>
              <a:rPr lang="en-GB" sz="1800" dirty="0">
                <a:solidFill>
                  <a:srgbClr val="000000"/>
                </a:solidFill>
              </a:rPr>
              <a:t>Simple signalling mechanism where one thread sets an event and others wait for it</a:t>
            </a:r>
          </a:p>
          <a:p>
            <a:pPr marL="0" lvl="1" indent="0">
              <a:spcBef>
                <a:spcPts val="600"/>
              </a:spcBef>
              <a:buNone/>
            </a:pPr>
            <a:r>
              <a:rPr lang="en-GB" sz="1800" b="1" dirty="0">
                <a:solidFill>
                  <a:srgbClr val="000000"/>
                </a:solidFill>
              </a:rPr>
              <a:t>Thread local storage</a:t>
            </a:r>
          </a:p>
          <a:p>
            <a:pPr marL="285750" lvl="2" indent="-285750">
              <a:spcBef>
                <a:spcPts val="600"/>
              </a:spcBef>
            </a:pPr>
            <a:r>
              <a:rPr lang="en-GB" sz="1800" dirty="0">
                <a:solidFill>
                  <a:srgbClr val="000000"/>
                </a:solidFill>
              </a:rPr>
              <a:t>Each thread can maintain its own versions of a global variable preventing conflict</a:t>
            </a:r>
          </a:p>
          <a:p>
            <a:pPr marL="0" lvl="1" indent="0">
              <a:spcBef>
                <a:spcPts val="600"/>
              </a:spcBef>
              <a:buNone/>
            </a:pPr>
            <a:r>
              <a:rPr lang="en-GB" sz="1800" b="1" dirty="0">
                <a:solidFill>
                  <a:srgbClr val="000000"/>
                </a:solidFill>
              </a:rPr>
              <a:t>Locks</a:t>
            </a:r>
          </a:p>
          <a:p>
            <a:pPr marL="285750" lvl="2" indent="-285750">
              <a:spcBef>
                <a:spcPts val="600"/>
              </a:spcBef>
            </a:pPr>
            <a:r>
              <a:rPr lang="en-GB" sz="1800" dirty="0">
                <a:solidFill>
                  <a:srgbClr val="000000"/>
                </a:solidFill>
              </a:rPr>
              <a:t>Similar to mutex, concept of ownership so only one thread can access a resource at a time</a:t>
            </a:r>
          </a:p>
          <a:p>
            <a:pPr marL="0" lvl="1" indent="0">
              <a:spcBef>
                <a:spcPts val="600"/>
              </a:spcBef>
              <a:buNone/>
            </a:pPr>
            <a:r>
              <a:rPr lang="en-GB" sz="1800" b="1" dirty="0">
                <a:solidFill>
                  <a:srgbClr val="000000"/>
                </a:solidFill>
              </a:rPr>
              <a:t>Semaphores</a:t>
            </a:r>
          </a:p>
          <a:p>
            <a:pPr marL="285750" lvl="2" indent="-285750">
              <a:spcBef>
                <a:spcPts val="600"/>
              </a:spcBef>
            </a:pPr>
            <a:r>
              <a:rPr lang="en-GB" sz="1800" dirty="0">
                <a:solidFill>
                  <a:srgbClr val="000000"/>
                </a:solidFill>
              </a:rPr>
              <a:t>Allow a limited number of threads to access a resource (e.g., restricting access to </a:t>
            </a:r>
            <a:r>
              <a:rPr lang="en-GB" sz="1800" b="1" dirty="0">
                <a:solidFill>
                  <a:srgbClr val="000000"/>
                </a:solidFill>
              </a:rPr>
              <a:t>3 threads</a:t>
            </a:r>
            <a:r>
              <a:rPr lang="en-GB" sz="1800" dirty="0">
                <a:solidFill>
                  <a:srgbClr val="000000"/>
                </a:solidFill>
              </a:rPr>
              <a:t>)</a:t>
            </a:r>
          </a:p>
          <a:p>
            <a:pPr marL="0" lvl="1" indent="0">
              <a:spcBef>
                <a:spcPts val="600"/>
              </a:spcBef>
              <a:buNone/>
            </a:pPr>
            <a:r>
              <a:rPr lang="en-GB" sz="1800" b="1" dirty="0">
                <a:solidFill>
                  <a:srgbClr val="000000"/>
                </a:solidFill>
              </a:rPr>
              <a:t>Timers</a:t>
            </a:r>
          </a:p>
          <a:p>
            <a:pPr marL="285750" lvl="2" indent="-285750">
              <a:spcBef>
                <a:spcPts val="600"/>
              </a:spcBef>
            </a:pPr>
            <a:r>
              <a:rPr lang="en-GB" sz="1800" dirty="0">
                <a:solidFill>
                  <a:srgbClr val="000000"/>
                </a:solidFill>
              </a:rPr>
              <a:t>Execute functions after a delay or at regular intervals; useful for scheduling tasks.</a:t>
            </a:r>
          </a:p>
        </p:txBody>
      </p:sp>
      <p:sp>
        <p:nvSpPr>
          <p:cNvPr id="2" name="Slide Number Placeholder 1">
            <a:extLst>
              <a:ext uri="{FF2B5EF4-FFF2-40B4-BE49-F238E27FC236}">
                <a16:creationId xmlns:a16="http://schemas.microsoft.com/office/drawing/2014/main" id="{E67A0E44-23C5-BCA3-C957-8A895E636C03}"/>
              </a:ext>
            </a:extLst>
          </p:cNvPr>
          <p:cNvSpPr>
            <a:spLocks noGrp="1"/>
          </p:cNvSpPr>
          <p:nvPr>
            <p:ph type="sldNum" sz="quarter" idx="12"/>
          </p:nvPr>
        </p:nvSpPr>
        <p:spPr/>
        <p:txBody>
          <a:bodyPr/>
          <a:lstStyle/>
          <a:p>
            <a:fld id="{EF892D59-8F09-EF4B-AD6D-DA609442F868}" type="slidenum">
              <a:rPr lang="en-GB" smtClean="0"/>
              <a:pPr/>
              <a:t>18</a:t>
            </a:fld>
            <a:endParaRPr lang="en-GB" dirty="0"/>
          </a:p>
        </p:txBody>
      </p:sp>
    </p:spTree>
    <p:extLst>
      <p:ext uri="{BB962C8B-B14F-4D97-AF65-F5344CB8AC3E}">
        <p14:creationId xmlns:p14="http://schemas.microsoft.com/office/powerpoint/2010/main" val="26086358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964440" y="357387"/>
            <a:ext cx="11517818" cy="805001"/>
          </a:xfrm>
        </p:spPr>
        <p:txBody>
          <a:bodyPr/>
          <a:lstStyle/>
          <a:p>
            <a:r>
              <a:rPr lang="en-GB" dirty="0"/>
              <a:t>Example using Threading Locks</a:t>
            </a:r>
          </a:p>
        </p:txBody>
      </p:sp>
      <p:sp>
        <p:nvSpPr>
          <p:cNvPr id="16387" name="Rectangle 3"/>
          <p:cNvSpPr>
            <a:spLocks noGrp="1" noChangeArrowheads="1"/>
          </p:cNvSpPr>
          <p:nvPr>
            <p:ph idx="1"/>
          </p:nvPr>
        </p:nvSpPr>
        <p:spPr/>
        <p:txBody>
          <a:bodyPr/>
          <a:lstStyle/>
          <a:p>
            <a:r>
              <a:rPr lang="en-GB" b="1" dirty="0"/>
              <a:t>To fix the interleaved print issue:</a:t>
            </a:r>
          </a:p>
        </p:txBody>
      </p:sp>
      <p:sp>
        <p:nvSpPr>
          <p:cNvPr id="2" name="Slide Number Placeholder 1">
            <a:extLst>
              <a:ext uri="{FF2B5EF4-FFF2-40B4-BE49-F238E27FC236}">
                <a16:creationId xmlns:a16="http://schemas.microsoft.com/office/drawing/2014/main" id="{B13F8612-9C70-7920-4A88-4D27591041E1}"/>
              </a:ext>
            </a:extLst>
          </p:cNvPr>
          <p:cNvSpPr>
            <a:spLocks noGrp="1"/>
          </p:cNvSpPr>
          <p:nvPr>
            <p:ph type="sldNum" sz="quarter" idx="4"/>
          </p:nvPr>
        </p:nvSpPr>
        <p:spPr/>
        <p:txBody>
          <a:bodyPr/>
          <a:lstStyle/>
          <a:p>
            <a:fld id="{EF892D59-8F09-EF4B-AD6D-DA609442F868}" type="slidenum">
              <a:rPr lang="en-GB" smtClean="0"/>
              <a:pPr/>
              <a:t>19</a:t>
            </a:fld>
            <a:endParaRPr lang="en-GB" dirty="0"/>
          </a:p>
        </p:txBody>
      </p:sp>
      <p:sp>
        <p:nvSpPr>
          <p:cNvPr id="3" name="Text Box 4">
            <a:extLst>
              <a:ext uri="{FF2B5EF4-FFF2-40B4-BE49-F238E27FC236}">
                <a16:creationId xmlns:a16="http://schemas.microsoft.com/office/drawing/2014/main" id="{CD16DCCD-7042-7773-99F8-44177EF42ACC}"/>
              </a:ext>
            </a:extLst>
          </p:cNvPr>
          <p:cNvSpPr txBox="1">
            <a:spLocks noChangeArrowheads="1"/>
          </p:cNvSpPr>
          <p:nvPr/>
        </p:nvSpPr>
        <p:spPr bwMode="auto">
          <a:xfrm>
            <a:off x="366210" y="1747104"/>
            <a:ext cx="6037772" cy="4770537"/>
          </a:xfrm>
          <a:prstGeom prst="rect">
            <a:avLst/>
          </a:prstGeom>
          <a:solidFill>
            <a:srgbClr val="0D0D0D"/>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rPr>
              <a:t>import time</a:t>
            </a:r>
          </a:p>
          <a:p>
            <a:pPr>
              <a:spcBef>
                <a:spcPct val="0"/>
              </a:spcBef>
            </a:pPr>
            <a:r>
              <a:rPr lang="en-GB" sz="1600" dirty="0">
                <a:solidFill>
                  <a:schemeClr val="bg1"/>
                </a:solidFill>
                <a:latin typeface="Consolas" panose="020B0609020204030204" pitchFamily="49" charset="0"/>
              </a:rPr>
              <a:t>from threading import Thread,</a:t>
            </a:r>
            <a:r>
              <a:rPr lang="en-GB" sz="1600" b="1" dirty="0">
                <a:solidFill>
                  <a:schemeClr val="bg1"/>
                </a:solidFill>
                <a:latin typeface="Consolas" panose="020B0609020204030204" pitchFamily="49" charset="0"/>
              </a:rPr>
              <a:t> Lock</a:t>
            </a:r>
          </a:p>
          <a:p>
            <a:pPr>
              <a:spcBef>
                <a:spcPct val="0"/>
              </a:spcBef>
            </a:pPr>
            <a:r>
              <a:rPr lang="en-GB" sz="1600" b="1" dirty="0">
                <a:solidFill>
                  <a:schemeClr val="bg1"/>
                </a:solidFill>
                <a:latin typeface="Consolas" panose="020B0609020204030204" pitchFamily="49" charset="0"/>
              </a:rPr>
              <a:t>print_lock = Lock()</a:t>
            </a:r>
          </a:p>
          <a:p>
            <a:pPr>
              <a:spcBef>
                <a:spcPct val="0"/>
              </a:spcBef>
            </a:pPr>
            <a:endParaRPr lang="en-GB" sz="16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def c_race(racer, handicap):</a:t>
            </a:r>
          </a:p>
          <a:p>
            <a:pPr>
              <a:spcBef>
                <a:spcPct val="0"/>
              </a:spcBef>
            </a:pPr>
            <a:r>
              <a:rPr lang="en-GB" sz="1600" dirty="0">
                <a:solidFill>
                  <a:schemeClr val="bg1"/>
                </a:solidFill>
                <a:latin typeface="Consolas" panose="020B0609020204030204" pitchFamily="49" charset="0"/>
              </a:rPr>
              <a:t>    for distance in range(0, 1001, 100):</a:t>
            </a:r>
          </a:p>
          <a:p>
            <a:pPr>
              <a:spcBef>
                <a:spcPct val="0"/>
              </a:spcBef>
            </a:pPr>
            <a:r>
              <a:rPr lang="en-GB" sz="1600" b="1" dirty="0">
                <a:solidFill>
                  <a:schemeClr val="bg1"/>
                </a:solidFill>
                <a:latin typeface="Consolas" panose="020B0609020204030204" pitchFamily="49" charset="0"/>
              </a:rPr>
              <a:t>        with print_lock:</a:t>
            </a:r>
          </a:p>
          <a:p>
            <a:pPr>
              <a:spcBef>
                <a:spcPct val="0"/>
              </a:spcBef>
            </a:pPr>
            <a:r>
              <a:rPr lang="en-GB" sz="1600" dirty="0">
                <a:solidFill>
                  <a:schemeClr val="bg1"/>
                </a:solidFill>
                <a:latin typeface="Consolas" panose="020B0609020204030204" pitchFamily="49" charset="0"/>
              </a:rPr>
              <a:t>            print(f"{racer} - {distance}m")</a:t>
            </a:r>
          </a:p>
          <a:p>
            <a:pPr>
              <a:spcBef>
                <a:spcPct val="0"/>
              </a:spcBef>
            </a:pPr>
            <a:r>
              <a:rPr lang="en-GB" sz="1600" dirty="0">
                <a:solidFill>
                  <a:schemeClr val="bg1"/>
                </a:solidFill>
                <a:latin typeface="Consolas" panose="020B0609020204030204" pitchFamily="49" charset="0"/>
              </a:rPr>
              <a:t>        time.sleep(handicap)</a:t>
            </a:r>
          </a:p>
          <a:p>
            <a:pPr>
              <a:spcBef>
                <a:spcPct val="0"/>
              </a:spcBef>
            </a:pPr>
            <a:r>
              <a:rPr lang="en-GB" sz="1600" dirty="0">
                <a:solidFill>
                  <a:schemeClr val="bg1"/>
                </a:solidFill>
                <a:latin typeface="Consolas" panose="020B0609020204030204" pitchFamily="49" charset="0"/>
              </a:rPr>
              <a:t>    return None</a:t>
            </a:r>
          </a:p>
          <a:p>
            <a:pPr>
              <a:spcBef>
                <a:spcPct val="0"/>
              </a:spcBef>
            </a:pPr>
            <a:endParaRPr lang="en-GB" sz="16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print("Race starting 3..2..1..")</a:t>
            </a:r>
          </a:p>
          <a:p>
            <a:pPr>
              <a:spcBef>
                <a:spcPct val="0"/>
              </a:spcBef>
            </a:pPr>
            <a:r>
              <a:rPr lang="en-GB" sz="1600" dirty="0">
                <a:solidFill>
                  <a:schemeClr val="bg1"/>
                </a:solidFill>
                <a:latin typeface="Consolas" panose="020B0609020204030204" pitchFamily="49" charset="0"/>
              </a:rPr>
              <a:t>t1 = Thread(target=c_race, args=("Racer 1", 1.637))</a:t>
            </a:r>
          </a:p>
          <a:p>
            <a:pPr>
              <a:spcBef>
                <a:spcPct val="0"/>
              </a:spcBef>
            </a:pPr>
            <a:r>
              <a:rPr lang="en-GB" sz="1600" dirty="0">
                <a:solidFill>
                  <a:schemeClr val="bg1"/>
                </a:solidFill>
                <a:latin typeface="Consolas" panose="020B0609020204030204" pitchFamily="49" charset="0"/>
              </a:rPr>
              <a:t>t2 = Thread(target=c_race, args=("Racer 2", 1.587))</a:t>
            </a:r>
          </a:p>
          <a:p>
            <a:pPr>
              <a:spcBef>
                <a:spcPct val="0"/>
              </a:spcBef>
            </a:pPr>
            <a:r>
              <a:rPr lang="en-GB" sz="1600" b="1" dirty="0">
                <a:solidFill>
                  <a:schemeClr val="bg1"/>
                </a:solidFill>
                <a:latin typeface="Consolas" panose="020B0609020204030204" pitchFamily="49" charset="0"/>
              </a:rPr>
              <a:t>t1.start() </a:t>
            </a:r>
            <a:r>
              <a:rPr lang="en-GB" sz="1600" dirty="0">
                <a:solidFill>
                  <a:schemeClr val="bg1"/>
                </a:solidFill>
                <a:latin typeface="Consolas" panose="020B0609020204030204" pitchFamily="49" charset="0"/>
              </a:rPr>
              <a:t># Execute threads t1 and t2</a:t>
            </a:r>
          </a:p>
          <a:p>
            <a:pPr>
              <a:spcBef>
                <a:spcPct val="0"/>
              </a:spcBef>
            </a:pPr>
            <a:r>
              <a:rPr lang="en-GB" sz="1600" b="1" dirty="0">
                <a:solidFill>
                  <a:schemeClr val="bg1"/>
                </a:solidFill>
                <a:latin typeface="Consolas" panose="020B0609020204030204" pitchFamily="49" charset="0"/>
              </a:rPr>
              <a:t>t2.start()</a:t>
            </a:r>
          </a:p>
          <a:p>
            <a:pPr>
              <a:spcBef>
                <a:spcPct val="0"/>
              </a:spcBef>
            </a:pPr>
            <a:r>
              <a:rPr lang="en-GB" sz="1600" dirty="0">
                <a:solidFill>
                  <a:schemeClr val="bg1"/>
                </a:solidFill>
                <a:latin typeface="Consolas" panose="020B0609020204030204" pitchFamily="49" charset="0"/>
              </a:rPr>
              <a:t>t1.join() # Main thread waits till t1 and t2 finish</a:t>
            </a:r>
          </a:p>
          <a:p>
            <a:pPr>
              <a:spcBef>
                <a:spcPct val="0"/>
              </a:spcBef>
            </a:pPr>
            <a:r>
              <a:rPr lang="en-GB" sz="1600" dirty="0">
                <a:solidFill>
                  <a:schemeClr val="bg1"/>
                </a:solidFill>
                <a:latin typeface="Consolas" panose="020B0609020204030204" pitchFamily="49" charset="0"/>
              </a:rPr>
              <a:t>t2.join()</a:t>
            </a:r>
          </a:p>
          <a:p>
            <a:pPr>
              <a:spcBef>
                <a:spcPct val="0"/>
              </a:spcBef>
            </a:pPr>
            <a:r>
              <a:rPr lang="en-GB" sz="1600" dirty="0">
                <a:solidFill>
                  <a:schemeClr val="bg1"/>
                </a:solidFill>
                <a:latin typeface="Consolas" panose="020B0609020204030204" pitchFamily="49" charset="0"/>
              </a:rPr>
              <a:t>print("Race finished")</a:t>
            </a:r>
          </a:p>
        </p:txBody>
      </p:sp>
      <p:sp>
        <p:nvSpPr>
          <p:cNvPr id="4" name="Text Box 4">
            <a:extLst>
              <a:ext uri="{FF2B5EF4-FFF2-40B4-BE49-F238E27FC236}">
                <a16:creationId xmlns:a16="http://schemas.microsoft.com/office/drawing/2014/main" id="{E3E70CC6-1616-1EEF-4962-C7D3E01EF6A0}"/>
              </a:ext>
            </a:extLst>
          </p:cNvPr>
          <p:cNvSpPr txBox="1">
            <a:spLocks noChangeArrowheads="1"/>
          </p:cNvSpPr>
          <p:nvPr/>
        </p:nvSpPr>
        <p:spPr bwMode="auto">
          <a:xfrm>
            <a:off x="6979726" y="1921135"/>
            <a:ext cx="4871002" cy="2031325"/>
          </a:xfrm>
          <a:prstGeom prst="rect">
            <a:avLst/>
          </a:prstGeom>
          <a:solidFill>
            <a:srgbClr val="0D0D0D"/>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dirty="0">
                <a:solidFill>
                  <a:schemeClr val="bg1"/>
                </a:solidFill>
                <a:latin typeface="Consolas" panose="020B0609020204030204" pitchFamily="49" charset="0"/>
              </a:rPr>
              <a:t>def c_race(racer, handicap):</a:t>
            </a:r>
          </a:p>
          <a:p>
            <a:pPr>
              <a:spcBef>
                <a:spcPct val="0"/>
              </a:spcBef>
            </a:pPr>
            <a:r>
              <a:rPr lang="en-GB" sz="1400" dirty="0">
                <a:solidFill>
                  <a:schemeClr val="bg1"/>
                </a:solidFill>
                <a:latin typeface="Consolas" panose="020B0609020204030204" pitchFamily="49" charset="0"/>
              </a:rPr>
              <a:t>    for distance in range(0, 1001, 100):</a:t>
            </a:r>
          </a:p>
          <a:p>
            <a:pPr>
              <a:spcBef>
                <a:spcPct val="0"/>
              </a:spcBef>
            </a:pPr>
            <a:r>
              <a:rPr lang="en-GB" sz="1400" b="1" dirty="0">
                <a:solidFill>
                  <a:schemeClr val="bg1"/>
                </a:solidFill>
                <a:latin typeface="Consolas" panose="020B0609020204030204" pitchFamily="49" charset="0"/>
              </a:rPr>
              <a:t>        print_lock.acquire()</a:t>
            </a:r>
          </a:p>
          <a:p>
            <a:pPr>
              <a:spcBef>
                <a:spcPct val="0"/>
              </a:spcBef>
            </a:pPr>
            <a:r>
              <a:rPr lang="en-GB" sz="1400" dirty="0">
                <a:solidFill>
                  <a:schemeClr val="bg1"/>
                </a:solidFill>
                <a:latin typeface="Consolas" panose="020B0609020204030204" pitchFamily="49" charset="0"/>
              </a:rPr>
              <a:t>        try:</a:t>
            </a:r>
          </a:p>
          <a:p>
            <a:pPr>
              <a:spcBef>
                <a:spcPct val="0"/>
              </a:spcBef>
            </a:pPr>
            <a:r>
              <a:rPr lang="en-GB" sz="1400" dirty="0">
                <a:solidFill>
                  <a:schemeClr val="bg1"/>
                </a:solidFill>
                <a:latin typeface="Consolas" panose="020B0609020204030204" pitchFamily="49" charset="0"/>
              </a:rPr>
              <a:t>            print(f"{racer} - {distance}m")</a:t>
            </a:r>
          </a:p>
          <a:p>
            <a:pPr>
              <a:spcBef>
                <a:spcPct val="0"/>
              </a:spcBef>
            </a:pPr>
            <a:r>
              <a:rPr lang="en-GB" sz="1400" dirty="0">
                <a:solidFill>
                  <a:schemeClr val="bg1"/>
                </a:solidFill>
                <a:latin typeface="Consolas" panose="020B0609020204030204" pitchFamily="49" charset="0"/>
              </a:rPr>
              <a:t>        finally:</a:t>
            </a:r>
          </a:p>
          <a:p>
            <a:pPr>
              <a:spcBef>
                <a:spcPct val="0"/>
              </a:spcBef>
            </a:pPr>
            <a:r>
              <a:rPr lang="en-GB" sz="1400" b="1" dirty="0">
                <a:solidFill>
                  <a:schemeClr val="bg1"/>
                </a:solidFill>
                <a:latin typeface="Consolas" panose="020B0609020204030204" pitchFamily="49" charset="0"/>
              </a:rPr>
              <a:t>            print_lock.release()</a:t>
            </a:r>
          </a:p>
          <a:p>
            <a:pPr>
              <a:spcBef>
                <a:spcPct val="0"/>
              </a:spcBef>
            </a:pPr>
            <a:r>
              <a:rPr lang="en-GB" sz="1400" dirty="0">
                <a:solidFill>
                  <a:schemeClr val="bg1"/>
                </a:solidFill>
                <a:latin typeface="Consolas" panose="020B0609020204030204" pitchFamily="49" charset="0"/>
              </a:rPr>
              <a:t>        time.sleep(handicap)</a:t>
            </a:r>
          </a:p>
          <a:p>
            <a:pPr>
              <a:spcBef>
                <a:spcPct val="0"/>
              </a:spcBef>
            </a:pPr>
            <a:r>
              <a:rPr lang="en-GB" sz="1400" dirty="0">
                <a:solidFill>
                  <a:schemeClr val="bg1"/>
                </a:solidFill>
                <a:latin typeface="Consolas" panose="020B0609020204030204" pitchFamily="49" charset="0"/>
              </a:rPr>
              <a:t>    return None</a:t>
            </a:r>
          </a:p>
        </p:txBody>
      </p:sp>
      <p:sp>
        <p:nvSpPr>
          <p:cNvPr id="5" name="Text Box 5">
            <a:extLst>
              <a:ext uri="{FF2B5EF4-FFF2-40B4-BE49-F238E27FC236}">
                <a16:creationId xmlns:a16="http://schemas.microsoft.com/office/drawing/2014/main" id="{C1F31569-628D-6C19-02AE-9C1CDE109E0B}"/>
              </a:ext>
            </a:extLst>
          </p:cNvPr>
          <p:cNvSpPr txBox="1">
            <a:spLocks noChangeArrowheads="1"/>
          </p:cNvSpPr>
          <p:nvPr/>
        </p:nvSpPr>
        <p:spPr bwMode="auto">
          <a:xfrm>
            <a:off x="6986509" y="4050442"/>
            <a:ext cx="3076168" cy="2677656"/>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200" dirty="0">
                <a:latin typeface="Consolas" panose="020B0609020204030204" pitchFamily="49" charset="0"/>
                <a:cs typeface="Courier New"/>
              </a:rPr>
              <a:t>Race starting in 3... 2... 1...</a:t>
            </a:r>
          </a:p>
          <a:p>
            <a:r>
              <a:rPr lang="en-US" sz="1200" b="1" dirty="0">
                <a:latin typeface="Consolas" panose="020B0609020204030204" pitchFamily="49" charset="0"/>
                <a:cs typeface="Courier New"/>
              </a:rPr>
              <a:t>Racer 1 - 0m</a:t>
            </a:r>
          </a:p>
          <a:p>
            <a:r>
              <a:rPr lang="en-US" sz="1200" b="1" dirty="0">
                <a:latin typeface="Consolas" panose="020B0609020204030204" pitchFamily="49" charset="0"/>
                <a:cs typeface="Courier New"/>
              </a:rPr>
              <a:t>Racer 1 - 100m</a:t>
            </a:r>
          </a:p>
          <a:p>
            <a:r>
              <a:rPr lang="en-US" sz="1200" b="1" dirty="0">
                <a:latin typeface="Consolas" panose="020B0609020204030204" pitchFamily="49" charset="0"/>
                <a:cs typeface="Courier New"/>
              </a:rPr>
              <a:t>Racer 1 - 200m</a:t>
            </a:r>
          </a:p>
          <a:p>
            <a:r>
              <a:rPr lang="en-US" sz="1200" b="1" dirty="0">
                <a:latin typeface="Consolas" panose="020B0609020204030204" pitchFamily="49" charset="0"/>
                <a:cs typeface="Courier New"/>
              </a:rPr>
              <a:t>Racer 1 - 800m</a:t>
            </a:r>
          </a:p>
          <a:p>
            <a:r>
              <a:rPr lang="en-US" sz="1200" b="1" dirty="0">
                <a:latin typeface="Consolas" panose="020B0609020204030204" pitchFamily="49" charset="0"/>
                <a:cs typeface="Courier New"/>
              </a:rPr>
              <a:t>Racer 1 - 900m</a:t>
            </a:r>
          </a:p>
          <a:p>
            <a:r>
              <a:rPr lang="en-US" sz="1200" b="1" dirty="0">
                <a:latin typeface="Consolas" panose="020B0609020204030204" pitchFamily="49" charset="0"/>
                <a:cs typeface="Courier New"/>
              </a:rPr>
              <a:t>Racer 1 - 1000m</a:t>
            </a:r>
          </a:p>
          <a:p>
            <a:r>
              <a:rPr lang="en-US" sz="1200" dirty="0">
                <a:latin typeface="Consolas" panose="020B0609020204030204" pitchFamily="49" charset="0"/>
                <a:cs typeface="Courier New"/>
              </a:rPr>
              <a:t>Racer 2 - 0m</a:t>
            </a:r>
          </a:p>
          <a:p>
            <a:r>
              <a:rPr lang="en-US" sz="1200" dirty="0">
                <a:latin typeface="Consolas" panose="020B0609020204030204" pitchFamily="49" charset="0"/>
                <a:cs typeface="Courier New"/>
              </a:rPr>
              <a:t>Racer 2 - 100m</a:t>
            </a:r>
          </a:p>
          <a:p>
            <a:r>
              <a:rPr lang="en-US" sz="1200" dirty="0">
                <a:latin typeface="Consolas" panose="020B0609020204030204" pitchFamily="49" charset="0"/>
                <a:cs typeface="Courier New"/>
              </a:rPr>
              <a:t>Racer 2 - 200m</a:t>
            </a:r>
          </a:p>
          <a:p>
            <a:r>
              <a:rPr lang="en-US" sz="1200" dirty="0">
                <a:latin typeface="Consolas" panose="020B0609020204030204" pitchFamily="49" charset="0"/>
                <a:cs typeface="Courier New"/>
              </a:rPr>
              <a:t>Racer 2 - 300m</a:t>
            </a:r>
          </a:p>
          <a:p>
            <a:r>
              <a:rPr lang="en-US" sz="1200" dirty="0">
                <a:latin typeface="Consolas" panose="020B0609020204030204" pitchFamily="49" charset="0"/>
                <a:cs typeface="Courier New"/>
              </a:rPr>
              <a:t>Racer 2 - 900m</a:t>
            </a:r>
          </a:p>
          <a:p>
            <a:r>
              <a:rPr lang="en-US" sz="1200" dirty="0">
                <a:latin typeface="Consolas" panose="020B0609020204030204" pitchFamily="49" charset="0"/>
                <a:cs typeface="Courier New"/>
              </a:rPr>
              <a:t>Racer 2 - 1000m</a:t>
            </a:r>
          </a:p>
          <a:p>
            <a:r>
              <a:rPr lang="en-US" sz="1200" dirty="0">
                <a:latin typeface="Consolas" panose="020B0609020204030204" pitchFamily="49" charset="0"/>
                <a:cs typeface="Courier New"/>
              </a:rPr>
              <a:t>Race finished!</a:t>
            </a:r>
          </a:p>
        </p:txBody>
      </p:sp>
      <p:sp>
        <p:nvSpPr>
          <p:cNvPr id="6" name="Text Box 10">
            <a:extLst>
              <a:ext uri="{FF2B5EF4-FFF2-40B4-BE49-F238E27FC236}">
                <a16:creationId xmlns:a16="http://schemas.microsoft.com/office/drawing/2014/main" id="{C3D2A8E2-A56E-3899-1D28-A877CBB788EC}"/>
              </a:ext>
            </a:extLst>
          </p:cNvPr>
          <p:cNvSpPr txBox="1">
            <a:spLocks noChangeArrowheads="1"/>
          </p:cNvSpPr>
          <p:nvPr/>
        </p:nvSpPr>
        <p:spPr bwMode="auto">
          <a:xfrm>
            <a:off x="6986509" y="1519327"/>
            <a:ext cx="4864219" cy="307777"/>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dirty="0">
                <a:latin typeface="Figtree" pitchFamily="2" charset="0"/>
              </a:rPr>
              <a:t>Using .acquire() and .release() instead of with statement</a:t>
            </a:r>
          </a:p>
        </p:txBody>
      </p:sp>
      <p:pic>
        <p:nvPicPr>
          <p:cNvPr id="7" name="Picture 6" descr="A black and white logo&#10;&#10;AI-generated content may be incorrect.">
            <a:extLst>
              <a:ext uri="{FF2B5EF4-FFF2-40B4-BE49-F238E27FC236}">
                <a16:creationId xmlns:a16="http://schemas.microsoft.com/office/drawing/2014/main" id="{4E556EC2-078D-DDD0-C608-A89A9593E8C4}"/>
              </a:ext>
            </a:extLst>
          </p:cNvPr>
          <p:cNvPicPr>
            <a:picLocks noChangeAspect="1"/>
          </p:cNvPicPr>
          <p:nvPr/>
        </p:nvPicPr>
        <p:blipFill>
          <a:blip r:embed="rId3"/>
          <a:stretch>
            <a:fillRect/>
          </a:stretch>
        </p:blipFill>
        <p:spPr>
          <a:xfrm>
            <a:off x="10561416" y="4221669"/>
            <a:ext cx="986278" cy="716638"/>
          </a:xfrm>
          <a:prstGeom prst="rect">
            <a:avLst/>
          </a:prstGeom>
        </p:spPr>
      </p:pic>
      <p:pic>
        <p:nvPicPr>
          <p:cNvPr id="8" name="Picture 7" descr="A black and white sign with two checkered flags&#10;&#10;AI-generated content may be incorrect.">
            <a:extLst>
              <a:ext uri="{FF2B5EF4-FFF2-40B4-BE49-F238E27FC236}">
                <a16:creationId xmlns:a16="http://schemas.microsoft.com/office/drawing/2014/main" id="{7C85AFAA-56A6-8D3E-9C30-009F59CDB775}"/>
              </a:ext>
            </a:extLst>
          </p:cNvPr>
          <p:cNvPicPr>
            <a:picLocks noChangeAspect="1"/>
          </p:cNvPicPr>
          <p:nvPr/>
        </p:nvPicPr>
        <p:blipFill>
          <a:blip r:embed="rId4"/>
          <a:stretch>
            <a:fillRect/>
          </a:stretch>
        </p:blipFill>
        <p:spPr>
          <a:xfrm>
            <a:off x="10787709" y="6143633"/>
            <a:ext cx="584465" cy="584465"/>
          </a:xfrm>
          <a:prstGeom prst="rect">
            <a:avLst/>
          </a:prstGeom>
        </p:spPr>
      </p:pic>
      <p:cxnSp>
        <p:nvCxnSpPr>
          <p:cNvPr id="9" name="Straight Connector 8">
            <a:extLst>
              <a:ext uri="{FF2B5EF4-FFF2-40B4-BE49-F238E27FC236}">
                <a16:creationId xmlns:a16="http://schemas.microsoft.com/office/drawing/2014/main" id="{94E52D85-6D89-A494-94AC-432D73FB02D5}"/>
              </a:ext>
            </a:extLst>
          </p:cNvPr>
          <p:cNvCxnSpPr>
            <a:cxnSpLocks/>
          </p:cNvCxnSpPr>
          <p:nvPr/>
        </p:nvCxnSpPr>
        <p:spPr>
          <a:xfrm>
            <a:off x="11079942" y="5058349"/>
            <a:ext cx="0" cy="1005840"/>
          </a:xfrm>
          <a:prstGeom prst="line">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DF01CA-2BC7-9D7C-85E2-CB0472339BAE}"/>
              </a:ext>
            </a:extLst>
          </p:cNvPr>
          <p:cNvCxnSpPr>
            <a:cxnSpLocks/>
          </p:cNvCxnSpPr>
          <p:nvPr/>
        </p:nvCxnSpPr>
        <p:spPr>
          <a:xfrm>
            <a:off x="9554118" y="5823408"/>
            <a:ext cx="0" cy="533849"/>
          </a:xfrm>
          <a:prstGeom prst="line">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AAA379D-AFCD-8A3E-5CE4-22E6FA6B9400}"/>
              </a:ext>
            </a:extLst>
          </p:cNvPr>
          <p:cNvCxnSpPr>
            <a:cxnSpLocks/>
          </p:cNvCxnSpPr>
          <p:nvPr/>
        </p:nvCxnSpPr>
        <p:spPr>
          <a:xfrm>
            <a:off x="8783057" y="4537136"/>
            <a:ext cx="0" cy="533849"/>
          </a:xfrm>
          <a:prstGeom prst="line">
            <a:avLst/>
          </a:prstGeom>
          <a:ln w="25400">
            <a:tailEnd type="triangle" w="lg" len="lg"/>
          </a:ln>
        </p:spPr>
        <p:style>
          <a:lnRef idx="1">
            <a:schemeClr val="accent1"/>
          </a:lnRef>
          <a:fillRef idx="0">
            <a:schemeClr val="accent1"/>
          </a:fillRef>
          <a:effectRef idx="0">
            <a:schemeClr val="accent1"/>
          </a:effectRef>
          <a:fontRef idx="minor">
            <a:schemeClr val="tx1"/>
          </a:fontRef>
        </p:style>
      </p:cxnSp>
      <p:pic>
        <p:nvPicPr>
          <p:cNvPr id="11" name="Picture 10" descr="A close-up of a lock&#10;&#10;AI-generated content may be incorrect.">
            <a:extLst>
              <a:ext uri="{FF2B5EF4-FFF2-40B4-BE49-F238E27FC236}">
                <a16:creationId xmlns:a16="http://schemas.microsoft.com/office/drawing/2014/main" id="{61A60E36-34B3-360E-D0B0-8290B20B1A21}"/>
              </a:ext>
            </a:extLst>
          </p:cNvPr>
          <p:cNvPicPr>
            <a:picLocks noChangeAspect="1"/>
          </p:cNvPicPr>
          <p:nvPr/>
        </p:nvPicPr>
        <p:blipFill>
          <a:blip r:embed="rId5"/>
          <a:stretch>
            <a:fillRect/>
          </a:stretch>
        </p:blipFill>
        <p:spPr>
          <a:xfrm>
            <a:off x="8597166" y="4046491"/>
            <a:ext cx="371782" cy="481311"/>
          </a:xfrm>
          <a:prstGeom prst="rect">
            <a:avLst/>
          </a:prstGeom>
        </p:spPr>
      </p:pic>
      <p:pic>
        <p:nvPicPr>
          <p:cNvPr id="13" name="Picture 12" descr="A close-up of a lock&#10;&#10;AI-generated content may be incorrect.">
            <a:extLst>
              <a:ext uri="{FF2B5EF4-FFF2-40B4-BE49-F238E27FC236}">
                <a16:creationId xmlns:a16="http://schemas.microsoft.com/office/drawing/2014/main" id="{4A596E43-E343-00A7-48B8-9FFDD27FE2B3}"/>
              </a:ext>
            </a:extLst>
          </p:cNvPr>
          <p:cNvPicPr>
            <a:picLocks noChangeAspect="1"/>
          </p:cNvPicPr>
          <p:nvPr/>
        </p:nvPicPr>
        <p:blipFill>
          <a:blip r:embed="rId6"/>
          <a:stretch>
            <a:fillRect/>
          </a:stretch>
        </p:blipFill>
        <p:spPr>
          <a:xfrm>
            <a:off x="8600218" y="5058349"/>
            <a:ext cx="368730" cy="477360"/>
          </a:xfrm>
          <a:prstGeom prst="rect">
            <a:avLst/>
          </a:prstGeom>
        </p:spPr>
      </p:pic>
      <p:pic>
        <p:nvPicPr>
          <p:cNvPr id="14" name="Picture 13" descr="A close-up of a lock&#10;&#10;AI-generated content may be incorrect.">
            <a:extLst>
              <a:ext uri="{FF2B5EF4-FFF2-40B4-BE49-F238E27FC236}">
                <a16:creationId xmlns:a16="http://schemas.microsoft.com/office/drawing/2014/main" id="{85142AC2-7DE0-D15A-3CAD-AD53C0B32C22}"/>
              </a:ext>
            </a:extLst>
          </p:cNvPr>
          <p:cNvPicPr>
            <a:picLocks noChangeAspect="1"/>
          </p:cNvPicPr>
          <p:nvPr/>
        </p:nvPicPr>
        <p:blipFill>
          <a:blip r:embed="rId5"/>
          <a:stretch>
            <a:fillRect/>
          </a:stretch>
        </p:blipFill>
        <p:spPr>
          <a:xfrm>
            <a:off x="9379822" y="5342097"/>
            <a:ext cx="371782" cy="481311"/>
          </a:xfrm>
          <a:prstGeom prst="rect">
            <a:avLst/>
          </a:prstGeom>
        </p:spPr>
      </p:pic>
      <p:pic>
        <p:nvPicPr>
          <p:cNvPr id="15" name="Picture 14" descr="A close-up of a lock&#10;&#10;AI-generated content may be incorrect.">
            <a:extLst>
              <a:ext uri="{FF2B5EF4-FFF2-40B4-BE49-F238E27FC236}">
                <a16:creationId xmlns:a16="http://schemas.microsoft.com/office/drawing/2014/main" id="{A40E7E5E-D426-9701-11DD-B3F77E454B54}"/>
              </a:ext>
            </a:extLst>
          </p:cNvPr>
          <p:cNvPicPr>
            <a:picLocks noChangeAspect="1"/>
          </p:cNvPicPr>
          <p:nvPr/>
        </p:nvPicPr>
        <p:blipFill>
          <a:blip r:embed="rId6"/>
          <a:stretch>
            <a:fillRect/>
          </a:stretch>
        </p:blipFill>
        <p:spPr>
          <a:xfrm>
            <a:off x="9379822" y="6335031"/>
            <a:ext cx="368730" cy="477360"/>
          </a:xfrm>
          <a:prstGeom prst="rect">
            <a:avLst/>
          </a:prstGeom>
        </p:spPr>
      </p:pic>
    </p:spTree>
    <p:extLst>
      <p:ext uri="{BB962C8B-B14F-4D97-AF65-F5344CB8AC3E}">
        <p14:creationId xmlns:p14="http://schemas.microsoft.com/office/powerpoint/2010/main" val="438139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endParaRPr lang="en-US" dirty="0"/>
          </a:p>
        </p:txBody>
      </p:sp>
      <p:sp>
        <p:nvSpPr>
          <p:cNvPr id="4099"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endParaRPr lang="en-US" dirty="0"/>
          </a:p>
        </p:txBody>
      </p:sp>
      <p:sp>
        <p:nvSpPr>
          <p:cNvPr id="4101" name="Rectangle 5"/>
          <p:cNvSpPr>
            <a:spLocks noGrp="1" noChangeArrowheads="1"/>
          </p:cNvSpPr>
          <p:nvPr>
            <p:ph type="body" sz="quarter" idx="13"/>
          </p:nvPr>
        </p:nvSpPr>
        <p:spPr/>
        <p:txBody>
          <a:bodyPr/>
          <a:lstStyle/>
          <a:p>
            <a:pPr>
              <a:spcBef>
                <a:spcPts val="600"/>
              </a:spcBef>
            </a:pPr>
            <a:r>
              <a:rPr lang="en-GB" sz="1600" dirty="0"/>
              <a:t>By the end of this chapter, learners will be able to:</a:t>
            </a:r>
          </a:p>
          <a:p>
            <a:pPr marL="285750" indent="-285750">
              <a:spcBef>
                <a:spcPts val="600"/>
              </a:spcBef>
              <a:buFont typeface="Arial" panose="020B0604020202020204" pitchFamily="34" charset="0"/>
              <a:buChar char="•"/>
            </a:pPr>
            <a:r>
              <a:rPr lang="en-GB" sz="1600" dirty="0"/>
              <a:t>Multiprocessing vs Multi-Threading</a:t>
            </a:r>
          </a:p>
          <a:p>
            <a:pPr marL="285750" indent="-285750">
              <a:spcBef>
                <a:spcPts val="600"/>
              </a:spcBef>
              <a:buFont typeface="Arial" panose="020B0604020202020204" pitchFamily="34" charset="0"/>
              <a:buChar char="•"/>
            </a:pPr>
            <a:r>
              <a:rPr lang="en-GB" sz="1600" dirty="0"/>
              <a:t>Getting started</a:t>
            </a:r>
          </a:p>
          <a:p>
            <a:pPr marL="285750" indent="-285750">
              <a:spcBef>
                <a:spcPts val="600"/>
              </a:spcBef>
              <a:buFont typeface="Arial" panose="020B0604020202020204" pitchFamily="34" charset="0"/>
              <a:buChar char="•"/>
            </a:pPr>
            <a:r>
              <a:rPr lang="en-GB" sz="1600" dirty="0"/>
              <a:t>Multiprocessing - using </a:t>
            </a:r>
            <a:r>
              <a:rPr lang="en-GB" sz="1600" dirty="0" err="1"/>
              <a:t>os</a:t>
            </a:r>
            <a:endParaRPr lang="en-GB" sz="1600" dirty="0"/>
          </a:p>
          <a:p>
            <a:pPr marL="285750" indent="-285750">
              <a:spcBef>
                <a:spcPts val="600"/>
              </a:spcBef>
              <a:buFont typeface="Arial" panose="020B0604020202020204" pitchFamily="34" charset="0"/>
              <a:buChar char="•"/>
            </a:pPr>
            <a:r>
              <a:rPr lang="en-GB" sz="1600" dirty="0"/>
              <a:t>Examples using </a:t>
            </a:r>
            <a:r>
              <a:rPr lang="en-GB" sz="1600" dirty="0" err="1"/>
              <a:t>os</a:t>
            </a:r>
            <a:endParaRPr lang="en-GB" sz="1600" dirty="0"/>
          </a:p>
          <a:p>
            <a:pPr marL="285750" indent="-285750">
              <a:spcBef>
                <a:spcPts val="600"/>
              </a:spcBef>
              <a:buFont typeface="Arial" panose="020B0604020202020204" pitchFamily="34" charset="0"/>
              <a:buChar char="•"/>
            </a:pPr>
            <a:r>
              <a:rPr lang="en-GB" sz="1600" dirty="0"/>
              <a:t>Multiprocessing - using subprocess</a:t>
            </a:r>
          </a:p>
          <a:p>
            <a:pPr marL="285750" indent="-285750">
              <a:spcBef>
                <a:spcPts val="600"/>
              </a:spcBef>
              <a:buFont typeface="Arial" panose="020B0604020202020204" pitchFamily="34" charset="0"/>
              <a:buChar char="•"/>
            </a:pPr>
            <a:r>
              <a:rPr lang="en-GB" sz="1600" dirty="0"/>
              <a:t>Examples using subprocess</a:t>
            </a:r>
          </a:p>
          <a:p>
            <a:pPr marL="285750" indent="-285750">
              <a:spcBef>
                <a:spcPts val="600"/>
              </a:spcBef>
              <a:buFont typeface="Arial" panose="020B0604020202020204" pitchFamily="34" charset="0"/>
              <a:buChar char="•"/>
            </a:pPr>
            <a:r>
              <a:rPr lang="en-GB" sz="1600" dirty="0"/>
              <a:t>Subprocess – stdin, </a:t>
            </a:r>
            <a:r>
              <a:rPr lang="en-GB" sz="1600" dirty="0" err="1"/>
              <a:t>stdout</a:t>
            </a:r>
            <a:r>
              <a:rPr lang="en-GB" sz="1600" dirty="0"/>
              <a:t> and stderr</a:t>
            </a:r>
          </a:p>
          <a:p>
            <a:pPr marL="285750" indent="-285750">
              <a:spcBef>
                <a:spcPts val="600"/>
              </a:spcBef>
              <a:buFont typeface="Arial" panose="020B0604020202020204" pitchFamily="34" charset="0"/>
              <a:buChar char="•"/>
            </a:pPr>
            <a:r>
              <a:rPr lang="en-GB" sz="1600" dirty="0"/>
              <a:t>Subprocess - Pipelines </a:t>
            </a:r>
          </a:p>
          <a:p>
            <a:pPr marL="285750" indent="-285750">
              <a:spcBef>
                <a:spcPts val="600"/>
              </a:spcBef>
              <a:buFont typeface="Arial" panose="020B0604020202020204" pitchFamily="34" charset="0"/>
              <a:buChar char="•"/>
            </a:pPr>
            <a:r>
              <a:rPr lang="en-GB" sz="1600" dirty="0"/>
              <a:t>Multi-threading – the basics</a:t>
            </a:r>
          </a:p>
          <a:p>
            <a:pPr marL="285750" indent="-285750">
              <a:spcBef>
                <a:spcPts val="600"/>
              </a:spcBef>
              <a:buFont typeface="Arial" panose="020B0604020202020204" pitchFamily="34" charset="0"/>
              <a:buChar char="•"/>
            </a:pPr>
            <a:r>
              <a:rPr lang="en-GB" sz="1600" dirty="0"/>
              <a:t>Examples using threading</a:t>
            </a:r>
          </a:p>
          <a:p>
            <a:pPr marL="285750" indent="-285750">
              <a:spcBef>
                <a:spcPts val="600"/>
              </a:spcBef>
              <a:buFont typeface="Arial" panose="020B0604020202020204" pitchFamily="34" charset="0"/>
              <a:buChar char="•"/>
            </a:pPr>
            <a:r>
              <a:rPr lang="en-GB" sz="1600" dirty="0"/>
              <a:t>Using the multiprocessing module</a:t>
            </a:r>
          </a:p>
          <a:p>
            <a:pPr marL="285750" indent="-285750">
              <a:spcBef>
                <a:spcPts val="600"/>
              </a:spcBef>
              <a:buFont typeface="Arial" panose="020B0604020202020204" pitchFamily="34" charset="0"/>
              <a:buChar char="•"/>
            </a:pPr>
            <a:r>
              <a:rPr lang="en-GB" sz="1600" dirty="0"/>
              <a:t>Queue objects</a:t>
            </a:r>
          </a:p>
          <a:p>
            <a:endParaRPr lang="en-GB" sz="2800" dirty="0"/>
          </a:p>
        </p:txBody>
      </p:sp>
      <p:sp>
        <p:nvSpPr>
          <p:cNvPr id="3" name="Slide Number Placeholder 2">
            <a:extLst>
              <a:ext uri="{FF2B5EF4-FFF2-40B4-BE49-F238E27FC236}">
                <a16:creationId xmlns:a16="http://schemas.microsoft.com/office/drawing/2014/main" id="{B5F48CE9-C757-FFEB-A06E-BFBE28B3C429}"/>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2</a:t>
            </a:fld>
            <a:endParaRPr lang="en-GB" dirty="0"/>
          </a:p>
        </p:txBody>
      </p:sp>
    </p:spTree>
    <p:extLst>
      <p:ext uri="{BB962C8B-B14F-4D97-AF65-F5344CB8AC3E}">
        <p14:creationId xmlns:p14="http://schemas.microsoft.com/office/powerpoint/2010/main" val="3430857083"/>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p:txBody>
          <a:bodyPr/>
          <a:lstStyle/>
          <a:p>
            <a:pPr eaLnBrk="1" hangingPunct="1"/>
            <a:r>
              <a:rPr lang="en-GB" dirty="0"/>
              <a:t>Global Interpreter Lock - GIL</a:t>
            </a:r>
          </a:p>
        </p:txBody>
      </p:sp>
      <p:sp>
        <p:nvSpPr>
          <p:cNvPr id="17411" name="Rectangle 3"/>
          <p:cNvSpPr>
            <a:spLocks noGrp="1" noChangeArrowheads="1"/>
          </p:cNvSpPr>
          <p:nvPr>
            <p:ph sz="quarter" idx="4"/>
          </p:nvPr>
        </p:nvSpPr>
        <p:spPr>
          <a:xfrm>
            <a:off x="443922" y="1377623"/>
            <a:ext cx="11303578" cy="4348715"/>
          </a:xfrm>
        </p:spPr>
        <p:txBody>
          <a:bodyPr/>
          <a:lstStyle/>
          <a:p>
            <a:pPr marL="365125" lvl="2" indent="-365125">
              <a:buNone/>
            </a:pPr>
            <a:r>
              <a:rPr lang="en-GB" sz="1800" dirty="0"/>
              <a:t>Thread locks are released when I/O occurs or every 100 Ticks byte-code instructions).</a:t>
            </a:r>
          </a:p>
          <a:p>
            <a:endParaRPr lang="en-GB" dirty="0"/>
          </a:p>
        </p:txBody>
      </p:sp>
      <p:sp>
        <p:nvSpPr>
          <p:cNvPr id="2" name="Slide Number Placeholder 1">
            <a:extLst>
              <a:ext uri="{FF2B5EF4-FFF2-40B4-BE49-F238E27FC236}">
                <a16:creationId xmlns:a16="http://schemas.microsoft.com/office/drawing/2014/main" id="{17B8EE0C-CF1C-EAF3-EE54-69B2186AAC4A}"/>
              </a:ext>
            </a:extLst>
          </p:cNvPr>
          <p:cNvSpPr>
            <a:spLocks noGrp="1"/>
          </p:cNvSpPr>
          <p:nvPr>
            <p:ph type="sldNum" sz="quarter" idx="12"/>
          </p:nvPr>
        </p:nvSpPr>
        <p:spPr/>
        <p:txBody>
          <a:bodyPr/>
          <a:lstStyle/>
          <a:p>
            <a:fld id="{EF892D59-8F09-EF4B-AD6D-DA609442F868}" type="slidenum">
              <a:rPr lang="en-GB" smtClean="0"/>
              <a:pPr/>
              <a:t>20</a:t>
            </a:fld>
            <a:endParaRPr lang="en-GB" dirty="0"/>
          </a:p>
        </p:txBody>
      </p:sp>
      <p:pic>
        <p:nvPicPr>
          <p:cNvPr id="6" name="Picture 5" descr="A computer screen shot of a diagram&#10;&#10;AI-generated content may be incorrect.">
            <a:extLst>
              <a:ext uri="{FF2B5EF4-FFF2-40B4-BE49-F238E27FC236}">
                <a16:creationId xmlns:a16="http://schemas.microsoft.com/office/drawing/2014/main" id="{28C4249C-ABCB-25CC-F488-10970805CA1D}"/>
              </a:ext>
            </a:extLst>
          </p:cNvPr>
          <p:cNvPicPr>
            <a:picLocks noChangeAspect="1"/>
          </p:cNvPicPr>
          <p:nvPr/>
        </p:nvPicPr>
        <p:blipFill>
          <a:blip r:embed="rId3"/>
          <a:stretch>
            <a:fillRect/>
          </a:stretch>
        </p:blipFill>
        <p:spPr>
          <a:xfrm>
            <a:off x="1693334" y="1767731"/>
            <a:ext cx="9855657" cy="5042857"/>
          </a:xfrm>
          <a:prstGeom prst="rect">
            <a:avLst/>
          </a:prstGeom>
        </p:spPr>
      </p:pic>
    </p:spTree>
    <p:extLst>
      <p:ext uri="{BB962C8B-B14F-4D97-AF65-F5344CB8AC3E}">
        <p14:creationId xmlns:p14="http://schemas.microsoft.com/office/powerpoint/2010/main" val="213161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p:txBody>
          <a:bodyPr/>
          <a:lstStyle/>
          <a:p>
            <a:pPr eaLnBrk="1" hangingPunct="1"/>
            <a:r>
              <a:rPr lang="en-GB" dirty="0"/>
              <a:t>Using the multiprocessing module</a:t>
            </a:r>
          </a:p>
        </p:txBody>
      </p:sp>
      <p:sp>
        <p:nvSpPr>
          <p:cNvPr id="18435" name="Rectangle 3"/>
          <p:cNvSpPr>
            <a:spLocks noGrp="1" noChangeArrowheads="1"/>
          </p:cNvSpPr>
          <p:nvPr>
            <p:ph sz="quarter" idx="4"/>
          </p:nvPr>
        </p:nvSpPr>
        <p:spPr>
          <a:xfrm>
            <a:off x="443922" y="1254642"/>
            <a:ext cx="11303578" cy="4348715"/>
          </a:xfrm>
        </p:spPr>
        <p:txBody>
          <a:bodyPr/>
          <a:lstStyle/>
          <a:p>
            <a:pPr marL="0" indent="0">
              <a:buNone/>
            </a:pPr>
            <a:r>
              <a:rPr lang="en-GB" b="1" dirty="0">
                <a:solidFill>
                  <a:srgbClr val="0D0D0D"/>
                </a:solidFill>
              </a:rPr>
              <a:t>Uses processes rather than threads.</a:t>
            </a:r>
          </a:p>
          <a:p>
            <a:pPr marL="285750" lvl="1" indent="-285750"/>
            <a:r>
              <a:rPr lang="en-GB" sz="1800" dirty="0">
                <a:solidFill>
                  <a:srgbClr val="0D0D0D"/>
                </a:solidFill>
              </a:rPr>
              <a:t>Default number of processes is one for each core.</a:t>
            </a:r>
          </a:p>
          <a:p>
            <a:pPr marL="285750" lvl="1" indent="-285750"/>
            <a:r>
              <a:rPr lang="en-GB" sz="1800" dirty="0">
                <a:solidFill>
                  <a:srgbClr val="0D0D0D"/>
                </a:solidFill>
              </a:rPr>
              <a:t>Also supports process pools, and processes across systems.</a:t>
            </a:r>
          </a:p>
          <a:p>
            <a:pPr marL="285750" lvl="1" indent="-285750"/>
            <a:r>
              <a:rPr lang="en-GB" sz="1800" dirty="0">
                <a:solidFill>
                  <a:srgbClr val="0D0D0D"/>
                </a:solidFill>
              </a:rPr>
              <a:t>Pipes and queues for synchronised communication.</a:t>
            </a:r>
          </a:p>
        </p:txBody>
      </p:sp>
      <p:sp>
        <p:nvSpPr>
          <p:cNvPr id="2" name="Slide Number Placeholder 1">
            <a:extLst>
              <a:ext uri="{FF2B5EF4-FFF2-40B4-BE49-F238E27FC236}">
                <a16:creationId xmlns:a16="http://schemas.microsoft.com/office/drawing/2014/main" id="{3789EF2D-1DD2-1095-8101-D5429B52A59B}"/>
              </a:ext>
            </a:extLst>
          </p:cNvPr>
          <p:cNvSpPr>
            <a:spLocks noGrp="1"/>
          </p:cNvSpPr>
          <p:nvPr>
            <p:ph type="sldNum" sz="quarter" idx="12"/>
          </p:nvPr>
        </p:nvSpPr>
        <p:spPr/>
        <p:txBody>
          <a:bodyPr/>
          <a:lstStyle/>
          <a:p>
            <a:fld id="{EF892D59-8F09-EF4B-AD6D-DA609442F868}" type="slidenum">
              <a:rPr lang="en-GB" smtClean="0"/>
              <a:pPr/>
              <a:t>21</a:t>
            </a:fld>
            <a:endParaRPr lang="en-GB" dirty="0"/>
          </a:p>
        </p:txBody>
      </p:sp>
      <p:sp>
        <p:nvSpPr>
          <p:cNvPr id="18436" name="Text Box 5"/>
          <p:cNvSpPr txBox="1">
            <a:spLocks noChangeArrowheads="1"/>
          </p:cNvSpPr>
          <p:nvPr/>
        </p:nvSpPr>
        <p:spPr bwMode="auto">
          <a:xfrm>
            <a:off x="894355" y="2583488"/>
            <a:ext cx="6154627" cy="4185761"/>
          </a:xfrm>
          <a:prstGeom prst="rect">
            <a:avLst/>
          </a:prstGeom>
          <a:solidFill>
            <a:srgbClr val="000000"/>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dirty="0">
                <a:solidFill>
                  <a:schemeClr val="bg1"/>
                </a:solidFill>
                <a:latin typeface="Consolas" panose="020B0609020204030204" pitchFamily="49" charset="0"/>
              </a:rPr>
              <a:t>import time</a:t>
            </a:r>
          </a:p>
          <a:p>
            <a:pPr>
              <a:spcBef>
                <a:spcPct val="0"/>
              </a:spcBef>
            </a:pPr>
            <a:r>
              <a:rPr lang="en-GB" sz="1400" dirty="0">
                <a:solidFill>
                  <a:schemeClr val="bg1"/>
                </a:solidFill>
                <a:latin typeface="Consolas" panose="020B0609020204030204" pitchFamily="49" charset="0"/>
              </a:rPr>
              <a:t>import random</a:t>
            </a:r>
          </a:p>
          <a:p>
            <a:pPr>
              <a:spcBef>
                <a:spcPct val="0"/>
              </a:spcBef>
            </a:pPr>
            <a:r>
              <a:rPr lang="en-GB" sz="1400" b="1" dirty="0">
                <a:solidFill>
                  <a:schemeClr val="bg1"/>
                </a:solidFill>
                <a:latin typeface="Consolas" panose="020B0609020204030204" pitchFamily="49" charset="0"/>
              </a:rPr>
              <a:t>from multiprocessing import Process</a:t>
            </a:r>
          </a:p>
          <a:p>
            <a:pPr>
              <a:spcBef>
                <a:spcPct val="0"/>
              </a:spcBef>
            </a:pPr>
            <a:endParaRPr lang="en-GB" sz="1400" dirty="0">
              <a:solidFill>
                <a:schemeClr val="bg1"/>
              </a:solidFill>
              <a:latin typeface="Consolas" panose="020B0609020204030204" pitchFamily="49" charset="0"/>
            </a:endParaRPr>
          </a:p>
          <a:p>
            <a:pPr>
              <a:spcBef>
                <a:spcPct val="0"/>
              </a:spcBef>
            </a:pPr>
            <a:r>
              <a:rPr lang="en-GB" sz="1400" dirty="0">
                <a:solidFill>
                  <a:schemeClr val="bg1"/>
                </a:solidFill>
                <a:latin typeface="Consolas" panose="020B0609020204030204" pitchFamily="49" charset="0"/>
              </a:rPr>
              <a:t>def do_task(task):</a:t>
            </a:r>
          </a:p>
          <a:p>
            <a:pPr>
              <a:spcBef>
                <a:spcPct val="0"/>
              </a:spcBef>
            </a:pPr>
            <a:r>
              <a:rPr lang="en-GB" sz="1400" dirty="0">
                <a:solidFill>
                  <a:schemeClr val="bg1"/>
                </a:solidFill>
                <a:latin typeface="Consolas" panose="020B0609020204030204" pitchFamily="49" charset="0"/>
              </a:rPr>
              <a:t>    sleep_time = random.uniform(1, 5)  # Random sleep 1-5s</a:t>
            </a:r>
          </a:p>
          <a:p>
            <a:pPr>
              <a:spcBef>
                <a:spcPct val="0"/>
              </a:spcBef>
            </a:pPr>
            <a:r>
              <a:rPr lang="en-GB" sz="1400" dirty="0">
                <a:solidFill>
                  <a:schemeClr val="bg1"/>
                </a:solidFill>
                <a:latin typeface="Consolas" panose="020B0609020204030204" pitchFamily="49" charset="0"/>
              </a:rPr>
              <a:t>    print(f"{task} starting.. (Sleep: {sleep_time:.2f}s)")</a:t>
            </a:r>
          </a:p>
          <a:p>
            <a:pPr>
              <a:spcBef>
                <a:spcPct val="0"/>
              </a:spcBef>
            </a:pPr>
            <a:r>
              <a:rPr lang="en-GB" sz="1400" dirty="0">
                <a:solidFill>
                  <a:schemeClr val="bg1"/>
                </a:solidFill>
                <a:latin typeface="Consolas" panose="020B0609020204030204" pitchFamily="49" charset="0"/>
              </a:rPr>
              <a:t>    time.sleep(sleep_time)</a:t>
            </a:r>
          </a:p>
          <a:p>
            <a:pPr>
              <a:spcBef>
                <a:spcPct val="0"/>
              </a:spcBef>
            </a:pPr>
            <a:r>
              <a:rPr lang="en-GB" sz="1400" dirty="0">
                <a:solidFill>
                  <a:schemeClr val="bg1"/>
                </a:solidFill>
                <a:latin typeface="Consolas" panose="020B0609020204030204" pitchFamily="49" charset="0"/>
              </a:rPr>
              <a:t>    print(f"{task} finished.")</a:t>
            </a:r>
          </a:p>
          <a:p>
            <a:pPr>
              <a:spcBef>
                <a:spcPct val="0"/>
              </a:spcBef>
            </a:pPr>
            <a:r>
              <a:rPr lang="en-GB" sz="1400" dirty="0">
                <a:solidFill>
                  <a:schemeClr val="bg1"/>
                </a:solidFill>
                <a:latin typeface="Consolas" panose="020B0609020204030204" pitchFamily="49" charset="0"/>
              </a:rPr>
              <a:t> </a:t>
            </a:r>
          </a:p>
          <a:p>
            <a:pPr>
              <a:spcBef>
                <a:spcPct val="0"/>
              </a:spcBef>
            </a:pPr>
            <a:r>
              <a:rPr lang="en-GB" sz="1400" dirty="0">
                <a:solidFill>
                  <a:schemeClr val="bg1"/>
                </a:solidFill>
                <a:latin typeface="Consolas" panose="020B0609020204030204" pitchFamily="49" charset="0"/>
              </a:rPr>
              <a:t>if __name__ == </a:t>
            </a:r>
            <a:r>
              <a:rPr lang="en-GB" sz="1400" b="1" dirty="0">
                <a:solidFill>
                  <a:schemeClr val="bg1"/>
                </a:solidFill>
                <a:latin typeface="Consolas" panose="020B0609020204030204" pitchFamily="49" charset="0"/>
              </a:rPr>
              <a:t>"</a:t>
            </a:r>
            <a:r>
              <a:rPr lang="en-GB" sz="1400" dirty="0">
                <a:solidFill>
                  <a:schemeClr val="bg1"/>
                </a:solidFill>
                <a:latin typeface="Consolas" panose="020B0609020204030204" pitchFamily="49" charset="0"/>
              </a:rPr>
              <a:t>__main__</a:t>
            </a:r>
            <a:r>
              <a:rPr lang="en-GB" sz="1400" b="1" dirty="0">
                <a:solidFill>
                  <a:schemeClr val="bg1"/>
                </a:solidFill>
                <a:latin typeface="Consolas" panose="020B0609020204030204" pitchFamily="49" charset="0"/>
              </a:rPr>
              <a:t>"</a:t>
            </a:r>
            <a:r>
              <a:rPr lang="en-GB" sz="1400" dirty="0">
                <a:solidFill>
                  <a:schemeClr val="bg1"/>
                </a:solidFill>
                <a:latin typeface="Consolas" panose="020B0609020204030204" pitchFamily="49" charset="0"/>
              </a:rPr>
              <a:t>:</a:t>
            </a:r>
          </a:p>
          <a:p>
            <a:pPr>
              <a:spcBef>
                <a:spcPct val="0"/>
              </a:spcBef>
            </a:pPr>
            <a:r>
              <a:rPr lang="en-GB" sz="1400" dirty="0">
                <a:solidFill>
                  <a:schemeClr val="bg1"/>
                </a:solidFill>
                <a:latin typeface="Consolas" panose="020B0609020204030204" pitchFamily="49" charset="0"/>
              </a:rPr>
              <a:t>    p1 = </a:t>
            </a:r>
            <a:r>
              <a:rPr lang="en-GB" sz="1400" b="1" dirty="0">
                <a:solidFill>
                  <a:schemeClr val="bg1"/>
                </a:solidFill>
                <a:latin typeface="Consolas" panose="020B0609020204030204" pitchFamily="49" charset="0"/>
              </a:rPr>
              <a:t>Process(target=do_task, args=("Filter Logs",))</a:t>
            </a:r>
          </a:p>
          <a:p>
            <a:pPr>
              <a:spcBef>
                <a:spcPct val="0"/>
              </a:spcBef>
            </a:pPr>
            <a:r>
              <a:rPr lang="en-GB" sz="1400" dirty="0">
                <a:solidFill>
                  <a:schemeClr val="bg1"/>
                </a:solidFill>
                <a:latin typeface="Consolas" panose="020B0609020204030204" pitchFamily="49" charset="0"/>
              </a:rPr>
              <a:t>    p2 = </a:t>
            </a:r>
            <a:r>
              <a:rPr lang="en-GB" sz="1400" b="1" dirty="0">
                <a:solidFill>
                  <a:schemeClr val="bg1"/>
                </a:solidFill>
                <a:latin typeface="Consolas" panose="020B0609020204030204" pitchFamily="49" charset="0"/>
              </a:rPr>
              <a:t>Process(target=do_task, args=("Update DB",))</a:t>
            </a:r>
          </a:p>
          <a:p>
            <a:pPr>
              <a:spcBef>
                <a:spcPct val="0"/>
              </a:spcBef>
            </a:pPr>
            <a:r>
              <a:rPr lang="en-GB" sz="1400" b="1" dirty="0">
                <a:solidFill>
                  <a:schemeClr val="bg1"/>
                </a:solidFill>
                <a:latin typeface="Consolas" panose="020B0609020204030204" pitchFamily="49" charset="0"/>
              </a:rPr>
              <a:t>    p1.start() </a:t>
            </a:r>
            <a:r>
              <a:rPr lang="en-GB" sz="1400" dirty="0">
                <a:solidFill>
                  <a:schemeClr val="bg1"/>
                </a:solidFill>
                <a:latin typeface="Consolas" panose="020B0609020204030204" pitchFamily="49" charset="0"/>
              </a:rPr>
              <a:t># Start child processes</a:t>
            </a:r>
          </a:p>
          <a:p>
            <a:pPr>
              <a:spcBef>
                <a:spcPct val="0"/>
              </a:spcBef>
            </a:pPr>
            <a:r>
              <a:rPr lang="en-GB" sz="1400" b="1" dirty="0">
                <a:solidFill>
                  <a:schemeClr val="bg1"/>
                </a:solidFill>
                <a:latin typeface="Consolas" panose="020B0609020204030204" pitchFamily="49" charset="0"/>
              </a:rPr>
              <a:t>    p2.start()</a:t>
            </a:r>
          </a:p>
          <a:p>
            <a:pPr>
              <a:spcBef>
                <a:spcPct val="0"/>
              </a:spcBef>
            </a:pPr>
            <a:r>
              <a:rPr lang="en-GB" sz="1400" dirty="0">
                <a:solidFill>
                  <a:schemeClr val="bg1"/>
                </a:solidFill>
                <a:latin typeface="Consolas" panose="020B0609020204030204" pitchFamily="49" charset="0"/>
              </a:rPr>
              <a:t>    print("Main process continues to run...")</a:t>
            </a:r>
          </a:p>
          <a:p>
            <a:pPr>
              <a:spcBef>
                <a:spcPct val="0"/>
              </a:spcBef>
            </a:pPr>
            <a:r>
              <a:rPr lang="en-GB" sz="1400" b="1" dirty="0">
                <a:solidFill>
                  <a:schemeClr val="bg1"/>
                </a:solidFill>
                <a:latin typeface="Consolas" panose="020B0609020204030204" pitchFamily="49" charset="0"/>
              </a:rPr>
              <a:t>    p1.join()</a:t>
            </a:r>
            <a:r>
              <a:rPr lang="en-GB" sz="1400" dirty="0">
                <a:solidFill>
                  <a:schemeClr val="bg1"/>
                </a:solidFill>
                <a:latin typeface="Consolas" panose="020B0609020204030204" pitchFamily="49" charset="0"/>
              </a:rPr>
              <a:t> # Wait for child procs to complete</a:t>
            </a:r>
            <a:endParaRPr lang="en-GB" sz="1400" b="1" dirty="0">
              <a:solidFill>
                <a:schemeClr val="bg1"/>
              </a:solidFill>
              <a:latin typeface="Consolas" panose="020B0609020204030204" pitchFamily="49" charset="0"/>
            </a:endParaRPr>
          </a:p>
          <a:p>
            <a:pPr>
              <a:spcBef>
                <a:spcPct val="0"/>
              </a:spcBef>
            </a:pPr>
            <a:r>
              <a:rPr lang="en-GB" sz="1400" b="1" dirty="0">
                <a:solidFill>
                  <a:schemeClr val="bg1"/>
                </a:solidFill>
                <a:latin typeface="Consolas" panose="020B0609020204030204" pitchFamily="49" charset="0"/>
              </a:rPr>
              <a:t>    p2.join() </a:t>
            </a:r>
          </a:p>
          <a:p>
            <a:pPr>
              <a:spcBef>
                <a:spcPct val="0"/>
              </a:spcBef>
            </a:pPr>
            <a:r>
              <a:rPr lang="en-GB" sz="1400" b="1" dirty="0">
                <a:solidFill>
                  <a:schemeClr val="bg1"/>
                </a:solidFill>
                <a:latin typeface="Consolas" panose="020B0609020204030204" pitchFamily="49" charset="0"/>
              </a:rPr>
              <a:t>    </a:t>
            </a:r>
            <a:r>
              <a:rPr lang="en-GB" sz="1400" dirty="0">
                <a:solidFill>
                  <a:schemeClr val="bg1"/>
                </a:solidFill>
                <a:latin typeface="Consolas" panose="020B0609020204030204" pitchFamily="49" charset="0"/>
              </a:rPr>
              <a:t>print("All processes finished.")</a:t>
            </a:r>
          </a:p>
        </p:txBody>
      </p:sp>
      <p:sp>
        <p:nvSpPr>
          <p:cNvPr id="18437" name="Text Box 6"/>
          <p:cNvSpPr txBox="1">
            <a:spLocks noChangeArrowheads="1"/>
          </p:cNvSpPr>
          <p:nvPr/>
        </p:nvSpPr>
        <p:spPr bwMode="auto">
          <a:xfrm>
            <a:off x="7057135" y="5358119"/>
            <a:ext cx="4158511" cy="138499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dirty="0">
                <a:solidFill>
                  <a:srgbClr val="0D0D0D"/>
                </a:solidFill>
                <a:latin typeface="Courier New" panose="02070309020205020404" pitchFamily="49" charset="0"/>
              </a:rPr>
              <a:t>Main process continues to run...</a:t>
            </a:r>
          </a:p>
          <a:p>
            <a:pPr>
              <a:spcBef>
                <a:spcPct val="0"/>
              </a:spcBef>
            </a:pPr>
            <a:r>
              <a:rPr lang="en-GB" sz="1400" dirty="0">
                <a:solidFill>
                  <a:srgbClr val="0D0D0D"/>
                </a:solidFill>
                <a:latin typeface="Courier New" panose="02070309020205020404" pitchFamily="49" charset="0"/>
              </a:rPr>
              <a:t>Filter Logs starting.. (Sleep: 4.01s)</a:t>
            </a:r>
          </a:p>
          <a:p>
            <a:pPr>
              <a:spcBef>
                <a:spcPct val="0"/>
              </a:spcBef>
            </a:pPr>
            <a:r>
              <a:rPr lang="en-GB" sz="1400" dirty="0">
                <a:solidFill>
                  <a:srgbClr val="0D0D0D"/>
                </a:solidFill>
                <a:latin typeface="Courier New" panose="02070309020205020404" pitchFamily="49" charset="0"/>
              </a:rPr>
              <a:t>Update DB starting.. (Sleep: 2.90s)</a:t>
            </a:r>
          </a:p>
          <a:p>
            <a:pPr>
              <a:spcBef>
                <a:spcPct val="0"/>
              </a:spcBef>
            </a:pPr>
            <a:r>
              <a:rPr lang="en-GB" sz="1400" dirty="0">
                <a:solidFill>
                  <a:srgbClr val="0D0D0D"/>
                </a:solidFill>
                <a:latin typeface="Courier New" panose="02070309020205020404" pitchFamily="49" charset="0"/>
              </a:rPr>
              <a:t>Update DB finished.</a:t>
            </a:r>
          </a:p>
          <a:p>
            <a:pPr>
              <a:spcBef>
                <a:spcPct val="0"/>
              </a:spcBef>
            </a:pPr>
            <a:r>
              <a:rPr lang="en-GB" sz="1400" dirty="0">
                <a:solidFill>
                  <a:srgbClr val="0D0D0D"/>
                </a:solidFill>
                <a:latin typeface="Courier New" panose="02070309020205020404" pitchFamily="49" charset="0"/>
              </a:rPr>
              <a:t>Filter Logs finished.</a:t>
            </a:r>
          </a:p>
          <a:p>
            <a:pPr>
              <a:spcBef>
                <a:spcPct val="0"/>
              </a:spcBef>
            </a:pPr>
            <a:r>
              <a:rPr lang="en-GB" sz="1400" dirty="0">
                <a:solidFill>
                  <a:srgbClr val="0D0D0D"/>
                </a:solidFill>
                <a:latin typeface="Courier New" panose="02070309020205020404" pitchFamily="49" charset="0"/>
              </a:rPr>
              <a:t>All processes finished.</a:t>
            </a:r>
          </a:p>
        </p:txBody>
      </p:sp>
      <p:pic>
        <p:nvPicPr>
          <p:cNvPr id="7" name="Picture 6" descr="A diagram of a computer program&#10;&#10;AI-generated content may be incorrect.">
            <a:extLst>
              <a:ext uri="{FF2B5EF4-FFF2-40B4-BE49-F238E27FC236}">
                <a16:creationId xmlns:a16="http://schemas.microsoft.com/office/drawing/2014/main" id="{0AA1D635-55FE-C3E3-C7A3-FFC7DD342876}"/>
              </a:ext>
            </a:extLst>
          </p:cNvPr>
          <p:cNvPicPr>
            <a:picLocks noChangeAspect="1"/>
          </p:cNvPicPr>
          <p:nvPr/>
        </p:nvPicPr>
        <p:blipFill>
          <a:blip r:embed="rId3"/>
          <a:stretch>
            <a:fillRect/>
          </a:stretch>
        </p:blipFill>
        <p:spPr>
          <a:xfrm>
            <a:off x="8412587" y="2432525"/>
            <a:ext cx="2843834" cy="2822721"/>
          </a:xfrm>
          <a:prstGeom prst="rect">
            <a:avLst/>
          </a:prstGeom>
        </p:spPr>
      </p:pic>
      <p:sp>
        <p:nvSpPr>
          <p:cNvPr id="10" name="Line 11">
            <a:extLst>
              <a:ext uri="{FF2B5EF4-FFF2-40B4-BE49-F238E27FC236}">
                <a16:creationId xmlns:a16="http://schemas.microsoft.com/office/drawing/2014/main" id="{0EFB8F59-638E-3F09-A708-15FAD0F87555}"/>
              </a:ext>
            </a:extLst>
          </p:cNvPr>
          <p:cNvSpPr>
            <a:spLocks noChangeShapeType="1"/>
          </p:cNvSpPr>
          <p:nvPr/>
        </p:nvSpPr>
        <p:spPr bwMode="auto">
          <a:xfrm flipH="1">
            <a:off x="3651742" y="4582024"/>
            <a:ext cx="1062498" cy="221113"/>
          </a:xfrm>
          <a:prstGeom prst="line">
            <a:avLst/>
          </a:prstGeom>
          <a:noFill/>
          <a:ln w="38100">
            <a:solidFill>
              <a:schemeClr val="accent1">
                <a:lumMod val="60000"/>
                <a:lumOff val="40000"/>
              </a:schemeClr>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3" name="TextBox 2">
            <a:extLst>
              <a:ext uri="{FF2B5EF4-FFF2-40B4-BE49-F238E27FC236}">
                <a16:creationId xmlns:a16="http://schemas.microsoft.com/office/drawing/2014/main" id="{41C45555-96FD-59AC-8A8C-109FFDADC65C}"/>
              </a:ext>
            </a:extLst>
          </p:cNvPr>
          <p:cNvSpPr txBox="1"/>
          <p:nvPr/>
        </p:nvSpPr>
        <p:spPr>
          <a:xfrm>
            <a:off x="4714240" y="4218362"/>
            <a:ext cx="3584897" cy="584775"/>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pPr>
              <a:spcBef>
                <a:spcPct val="0"/>
              </a:spcBef>
            </a:pPr>
            <a:r>
              <a:rPr lang="en-GB" sz="1600" dirty="0">
                <a:latin typeface="Figtree" pitchFamily="2" charset="0"/>
              </a:rPr>
              <a:t>Namespace trick required as script is re-executed for child processes</a:t>
            </a:r>
          </a:p>
        </p:txBody>
      </p:sp>
      <p:sp>
        <p:nvSpPr>
          <p:cNvPr id="4" name="Rectangle: Rounded Corners 3">
            <a:extLst>
              <a:ext uri="{FF2B5EF4-FFF2-40B4-BE49-F238E27FC236}">
                <a16:creationId xmlns:a16="http://schemas.microsoft.com/office/drawing/2014/main" id="{D016FB27-7767-83C8-08D2-7786E92C21FD}"/>
              </a:ext>
            </a:extLst>
          </p:cNvPr>
          <p:cNvSpPr/>
          <p:nvPr/>
        </p:nvSpPr>
        <p:spPr>
          <a:xfrm>
            <a:off x="941674" y="4710085"/>
            <a:ext cx="2662749"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76804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ctrTitle"/>
          </p:nvPr>
        </p:nvSpPr>
        <p:spPr/>
        <p:txBody>
          <a:bodyPr/>
          <a:lstStyle/>
          <a:p>
            <a:pPr eaLnBrk="1" hangingPunct="1"/>
            <a:r>
              <a:rPr lang="en-GB" dirty="0"/>
              <a:t>Queue objects</a:t>
            </a:r>
          </a:p>
        </p:txBody>
      </p:sp>
      <p:sp>
        <p:nvSpPr>
          <p:cNvPr id="19459" name="Rectangle 3"/>
          <p:cNvSpPr>
            <a:spLocks noGrp="1" noChangeArrowheads="1"/>
          </p:cNvSpPr>
          <p:nvPr>
            <p:ph sz="quarter" idx="4"/>
          </p:nvPr>
        </p:nvSpPr>
        <p:spPr/>
        <p:txBody>
          <a:bodyPr/>
          <a:lstStyle/>
          <a:p>
            <a:pPr marL="0" indent="0">
              <a:buNone/>
            </a:pPr>
            <a:r>
              <a:rPr lang="en-GB" b="1" dirty="0">
                <a:solidFill>
                  <a:srgbClr val="0D0D0D"/>
                </a:solidFill>
              </a:rPr>
              <a:t>Used by threads and multiprocessing.</a:t>
            </a:r>
          </a:p>
          <a:p>
            <a:pPr marL="285750" lvl="1" indent="-285750"/>
            <a:r>
              <a:rPr lang="en-GB" sz="1800" dirty="0">
                <a:solidFill>
                  <a:srgbClr val="0D0D0D"/>
                </a:solidFill>
              </a:rPr>
              <a:t>Provides a serialised method of communication.</a:t>
            </a:r>
          </a:p>
          <a:p>
            <a:pPr marL="285750" lvl="1" indent="-285750"/>
            <a:r>
              <a:rPr lang="en-GB" sz="1800" dirty="0">
                <a:solidFill>
                  <a:srgbClr val="0D0D0D"/>
                </a:solidFill>
              </a:rPr>
              <a:t>multiprocessing also supports JoinableQueue.</a:t>
            </a:r>
          </a:p>
        </p:txBody>
      </p:sp>
      <p:sp>
        <p:nvSpPr>
          <p:cNvPr id="2" name="Slide Number Placeholder 1">
            <a:extLst>
              <a:ext uri="{FF2B5EF4-FFF2-40B4-BE49-F238E27FC236}">
                <a16:creationId xmlns:a16="http://schemas.microsoft.com/office/drawing/2014/main" id="{AF732A8E-A38A-B7CB-2E23-7C8757C04369}"/>
              </a:ext>
            </a:extLst>
          </p:cNvPr>
          <p:cNvSpPr>
            <a:spLocks noGrp="1"/>
          </p:cNvSpPr>
          <p:nvPr>
            <p:ph type="sldNum" sz="quarter" idx="12"/>
          </p:nvPr>
        </p:nvSpPr>
        <p:spPr/>
        <p:txBody>
          <a:bodyPr/>
          <a:lstStyle/>
          <a:p>
            <a:fld id="{EF892D59-8F09-EF4B-AD6D-DA609442F868}" type="slidenum">
              <a:rPr lang="en-GB" smtClean="0"/>
              <a:pPr/>
              <a:t>22</a:t>
            </a:fld>
            <a:endParaRPr lang="en-GB" dirty="0"/>
          </a:p>
        </p:txBody>
      </p:sp>
      <p:sp>
        <p:nvSpPr>
          <p:cNvPr id="19460" name="Text Box 4"/>
          <p:cNvSpPr txBox="1">
            <a:spLocks noChangeArrowheads="1"/>
          </p:cNvSpPr>
          <p:nvPr/>
        </p:nvSpPr>
        <p:spPr bwMode="auto">
          <a:xfrm>
            <a:off x="6372240" y="1197654"/>
            <a:ext cx="5677303" cy="5478423"/>
          </a:xfrm>
          <a:prstGeom prst="rect">
            <a:avLst/>
          </a:prstGeom>
          <a:solidFill>
            <a:srgbClr val="000000"/>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dirty="0">
                <a:solidFill>
                  <a:schemeClr val="bg1"/>
                </a:solidFill>
                <a:latin typeface="Consolas" panose="020B0609020204030204" pitchFamily="49" charset="0"/>
                <a:cs typeface="Courier New" panose="02070309020205020404" pitchFamily="49" charset="0"/>
              </a:rPr>
              <a:t>from multiprocessing import Process, </a:t>
            </a:r>
            <a:r>
              <a:rPr lang="en-GB" sz="1400" b="1" dirty="0">
                <a:solidFill>
                  <a:schemeClr val="bg1"/>
                </a:solidFill>
                <a:latin typeface="Consolas" panose="020B0609020204030204" pitchFamily="49" charset="0"/>
                <a:cs typeface="Courier New" panose="02070309020205020404" pitchFamily="49" charset="0"/>
              </a:rPr>
              <a:t>Queue</a:t>
            </a:r>
          </a:p>
          <a:p>
            <a:pPr>
              <a:spcBef>
                <a:spcPct val="0"/>
              </a:spcBef>
            </a:pPr>
            <a:r>
              <a:rPr lang="en-GB" sz="1400" dirty="0">
                <a:solidFill>
                  <a:schemeClr val="bg1"/>
                </a:solidFill>
                <a:latin typeface="Consolas" panose="020B0609020204030204" pitchFamily="49" charset="0"/>
                <a:cs typeface="Courier New" panose="02070309020205020404" pitchFamily="49" charset="0"/>
              </a:rPr>
              <a:t>import os</a:t>
            </a:r>
          </a:p>
          <a:p>
            <a:pPr>
              <a:spcBef>
                <a:spcPct val="0"/>
              </a:spcBef>
            </a:pPr>
            <a:endParaRPr lang="en-GB" sz="1400" dirty="0">
              <a:solidFill>
                <a:schemeClr val="bg1"/>
              </a:solidFill>
              <a:latin typeface="Consolas" panose="020B0609020204030204" pitchFamily="49" charset="0"/>
              <a:cs typeface="Courier New" panose="02070309020205020404" pitchFamily="49" charset="0"/>
            </a:endParaRPr>
          </a:p>
          <a:p>
            <a:pPr>
              <a:spcBef>
                <a:spcPct val="0"/>
              </a:spcBef>
            </a:pPr>
            <a:r>
              <a:rPr lang="en-GB" sz="1400" dirty="0">
                <a:solidFill>
                  <a:schemeClr val="bg1"/>
                </a:solidFill>
                <a:latin typeface="Consolas" panose="020B0609020204030204" pitchFamily="49" charset="0"/>
                <a:cs typeface="Courier New" panose="02070309020205020404" pitchFamily="49" charset="0"/>
              </a:rPr>
              <a:t>def my_func(queue, id):</a:t>
            </a:r>
          </a:p>
          <a:p>
            <a:pPr>
              <a:spcBef>
                <a:spcPct val="0"/>
              </a:spcBef>
            </a:pPr>
            <a:r>
              <a:rPr lang="en-GB" sz="1400" dirty="0">
                <a:solidFill>
                  <a:schemeClr val="bg1"/>
                </a:solidFill>
                <a:latin typeface="Consolas" panose="020B0609020204030204" pitchFamily="49" charset="0"/>
                <a:cs typeface="Courier New" panose="02070309020205020404" pitchFamily="49" charset="0"/>
              </a:rPr>
              <a:t>    while True:</a:t>
            </a:r>
          </a:p>
          <a:p>
            <a:pPr>
              <a:spcBef>
                <a:spcPct val="0"/>
              </a:spcBef>
            </a:pPr>
            <a:r>
              <a:rPr lang="en-GB" sz="1400" b="1" dirty="0">
                <a:solidFill>
                  <a:schemeClr val="bg1"/>
                </a:solidFill>
                <a:latin typeface="Consolas" panose="020B0609020204030204" pitchFamily="49" charset="0"/>
                <a:cs typeface="Courier New" panose="02070309020205020404" pitchFamily="49" charset="0"/>
              </a:rPr>
              <a:t>        word = queue.get()</a:t>
            </a:r>
          </a:p>
          <a:p>
            <a:pPr>
              <a:spcBef>
                <a:spcPct val="0"/>
              </a:spcBef>
            </a:pPr>
            <a:r>
              <a:rPr lang="en-GB" sz="1400" dirty="0">
                <a:solidFill>
                  <a:schemeClr val="bg1"/>
                </a:solidFill>
                <a:latin typeface="Consolas" panose="020B0609020204030204" pitchFamily="49" charset="0"/>
                <a:cs typeface="Courier New" panose="02070309020205020404" pitchFamily="49" charset="0"/>
              </a:rPr>
              <a:t>        if word =="END": break</a:t>
            </a:r>
          </a:p>
          <a:p>
            <a:pPr>
              <a:spcBef>
                <a:spcPct val="0"/>
              </a:spcBef>
            </a:pPr>
            <a:r>
              <a:rPr lang="en-GB" sz="1400" dirty="0">
                <a:solidFill>
                  <a:schemeClr val="bg1"/>
                </a:solidFill>
                <a:latin typeface="Consolas" panose="020B0609020204030204" pitchFamily="49" charset="0"/>
                <a:cs typeface="Courier New" panose="02070309020205020404" pitchFamily="49" charset="0"/>
              </a:rPr>
              <a:t>        if len(word) == 7:</a:t>
            </a:r>
          </a:p>
          <a:p>
            <a:pPr>
              <a:spcBef>
                <a:spcPct val="0"/>
              </a:spcBef>
            </a:pPr>
            <a:r>
              <a:rPr lang="en-GB" sz="1400" dirty="0">
                <a:solidFill>
                  <a:schemeClr val="bg1"/>
                </a:solidFill>
                <a:latin typeface="Consolas" panose="020B0609020204030204" pitchFamily="49" charset="0"/>
                <a:cs typeface="Courier New" panose="02070309020205020404" pitchFamily="49" charset="0"/>
              </a:rPr>
              <a:t>            print(os.getpid(), ":", word)</a:t>
            </a:r>
          </a:p>
          <a:p>
            <a:pPr>
              <a:spcBef>
                <a:spcPct val="0"/>
              </a:spcBef>
            </a:pPr>
            <a:endParaRPr lang="en-GB" sz="1400" dirty="0">
              <a:solidFill>
                <a:schemeClr val="bg1"/>
              </a:solidFill>
              <a:latin typeface="Consolas" panose="020B0609020204030204" pitchFamily="49" charset="0"/>
              <a:cs typeface="Courier New" panose="02070309020205020404" pitchFamily="49" charset="0"/>
            </a:endParaRPr>
          </a:p>
          <a:p>
            <a:pPr>
              <a:spcBef>
                <a:spcPct val="0"/>
              </a:spcBef>
            </a:pPr>
            <a:r>
              <a:rPr lang="en-GB" sz="1400" dirty="0">
                <a:solidFill>
                  <a:schemeClr val="bg1"/>
                </a:solidFill>
                <a:latin typeface="Consolas" panose="020B0609020204030204" pitchFamily="49" charset="0"/>
                <a:cs typeface="Courier New" panose="02070309020205020404" pitchFamily="49" charset="0"/>
              </a:rPr>
              <a:t>if __name__ == "__main__":</a:t>
            </a:r>
          </a:p>
          <a:p>
            <a:pPr>
              <a:spcBef>
                <a:spcPct val="0"/>
              </a:spcBef>
            </a:pPr>
            <a:r>
              <a:rPr lang="en-GB" sz="1400" b="1" dirty="0">
                <a:solidFill>
                  <a:schemeClr val="bg1"/>
                </a:solidFill>
                <a:latin typeface="Consolas" panose="020B0609020204030204" pitchFamily="49" charset="0"/>
                <a:cs typeface="Courier New" panose="02070309020205020404" pitchFamily="49" charset="0"/>
              </a:rPr>
              <a:t>    queue = Queue()</a:t>
            </a:r>
          </a:p>
          <a:p>
            <a:pPr>
              <a:spcBef>
                <a:spcPct val="0"/>
              </a:spcBef>
            </a:pPr>
            <a:r>
              <a:rPr lang="en-GB" sz="1400" dirty="0">
                <a:solidFill>
                  <a:schemeClr val="bg1"/>
                </a:solidFill>
                <a:latin typeface="Consolas" panose="020B0609020204030204" pitchFamily="49" charset="0"/>
                <a:cs typeface="Courier New" panose="02070309020205020404" pitchFamily="49" charset="0"/>
              </a:rPr>
              <a:t>    p1 = Process(target=my_func, args=(queue, "1"))</a:t>
            </a:r>
          </a:p>
          <a:p>
            <a:pPr>
              <a:spcBef>
                <a:spcPct val="0"/>
              </a:spcBef>
            </a:pPr>
            <a:r>
              <a:rPr lang="en-GB" sz="1400" dirty="0">
                <a:solidFill>
                  <a:schemeClr val="bg1"/>
                </a:solidFill>
                <a:latin typeface="Consolas" panose="020B0609020204030204" pitchFamily="49" charset="0"/>
                <a:cs typeface="Courier New" panose="02070309020205020404" pitchFamily="49" charset="0"/>
              </a:rPr>
              <a:t>    p2 = Process(target=my_func, args=(queue, "2"))</a:t>
            </a:r>
          </a:p>
          <a:p>
            <a:pPr>
              <a:spcBef>
                <a:spcPct val="0"/>
              </a:spcBef>
            </a:pPr>
            <a:r>
              <a:rPr lang="en-GB" sz="1400" dirty="0">
                <a:solidFill>
                  <a:schemeClr val="bg1"/>
                </a:solidFill>
                <a:latin typeface="Consolas" panose="020B0609020204030204" pitchFamily="49" charset="0"/>
                <a:cs typeface="Courier New" panose="02070309020205020404" pitchFamily="49" charset="0"/>
              </a:rPr>
              <a:t>    p1.start()</a:t>
            </a:r>
          </a:p>
          <a:p>
            <a:pPr>
              <a:spcBef>
                <a:spcPct val="0"/>
              </a:spcBef>
            </a:pPr>
            <a:r>
              <a:rPr lang="en-GB" sz="1400" dirty="0">
                <a:solidFill>
                  <a:schemeClr val="bg1"/>
                </a:solidFill>
                <a:latin typeface="Consolas" panose="020B0609020204030204" pitchFamily="49" charset="0"/>
                <a:cs typeface="Courier New" panose="02070309020205020404" pitchFamily="49" charset="0"/>
              </a:rPr>
              <a:t>    p2.start()</a:t>
            </a:r>
          </a:p>
          <a:p>
            <a:pPr>
              <a:spcBef>
                <a:spcPct val="0"/>
              </a:spcBef>
            </a:pPr>
            <a:endParaRPr lang="en-GB" sz="1400" dirty="0">
              <a:solidFill>
                <a:schemeClr val="bg1"/>
              </a:solidFill>
              <a:latin typeface="Consolas" panose="020B0609020204030204" pitchFamily="49" charset="0"/>
              <a:cs typeface="Courier New" panose="02070309020205020404" pitchFamily="49" charset="0"/>
            </a:endParaRPr>
          </a:p>
          <a:p>
            <a:pPr>
              <a:spcBef>
                <a:spcPct val="0"/>
              </a:spcBef>
            </a:pPr>
            <a:r>
              <a:rPr lang="en-GB" sz="1400" dirty="0">
                <a:solidFill>
                  <a:schemeClr val="bg1"/>
                </a:solidFill>
                <a:latin typeface="Consolas" panose="020B0609020204030204" pitchFamily="49" charset="0"/>
                <a:cs typeface="Courier New" panose="02070309020205020404" pitchFamily="49" charset="0"/>
              </a:rPr>
              <a:t>    for line in open(r"c:\labs\words", mode="rt"):</a:t>
            </a:r>
          </a:p>
          <a:p>
            <a:pPr>
              <a:spcBef>
                <a:spcPct val="0"/>
              </a:spcBef>
            </a:pPr>
            <a:r>
              <a:rPr lang="en-GB" sz="1400" b="1" dirty="0">
                <a:solidFill>
                  <a:schemeClr val="bg1"/>
                </a:solidFill>
                <a:latin typeface="Consolas" panose="020B0609020204030204" pitchFamily="49" charset="0"/>
                <a:cs typeface="Courier New" panose="02070309020205020404" pitchFamily="49" charset="0"/>
              </a:rPr>
              <a:t>        queue.put(line.rstrip(</a:t>
            </a:r>
            <a:r>
              <a:rPr lang="en-GB" sz="1400" dirty="0">
                <a:solidFill>
                  <a:schemeClr val="bg1"/>
                </a:solidFill>
                <a:latin typeface="Consolas" panose="020B0609020204030204" pitchFamily="49" charset="0"/>
                <a:cs typeface="Courier New" panose="02070309020205020404" pitchFamily="49" charset="0"/>
              </a:rPr>
              <a:t>"</a:t>
            </a:r>
            <a:r>
              <a:rPr lang="en-GB" sz="1400" b="1" dirty="0">
                <a:solidFill>
                  <a:schemeClr val="bg1"/>
                </a:solidFill>
                <a:latin typeface="Consolas" panose="020B0609020204030204" pitchFamily="49" charset="0"/>
                <a:cs typeface="Courier New" panose="02070309020205020404" pitchFamily="49" charset="0"/>
              </a:rPr>
              <a:t>\n</a:t>
            </a:r>
            <a:r>
              <a:rPr lang="en-GB" sz="1400" dirty="0">
                <a:solidFill>
                  <a:schemeClr val="bg1"/>
                </a:solidFill>
                <a:latin typeface="Consolas" panose="020B0609020204030204" pitchFamily="49" charset="0"/>
                <a:cs typeface="Courier New" panose="02070309020205020404" pitchFamily="49" charset="0"/>
              </a:rPr>
              <a:t>"</a:t>
            </a:r>
            <a:r>
              <a:rPr lang="en-GB" sz="1400" b="1" dirty="0">
                <a:solidFill>
                  <a:schemeClr val="bg1"/>
                </a:solidFill>
                <a:latin typeface="Consolas" panose="020B0609020204030204" pitchFamily="49" charset="0"/>
                <a:cs typeface="Courier New" panose="02070309020205020404" pitchFamily="49" charset="0"/>
              </a:rPr>
              <a:t>))</a:t>
            </a:r>
          </a:p>
          <a:p>
            <a:pPr>
              <a:spcBef>
                <a:spcPct val="0"/>
              </a:spcBef>
            </a:pPr>
            <a:endParaRPr lang="en-GB" sz="1400" dirty="0">
              <a:solidFill>
                <a:schemeClr val="bg1"/>
              </a:solidFill>
              <a:latin typeface="Consolas" panose="020B0609020204030204" pitchFamily="49" charset="0"/>
              <a:cs typeface="Courier New" panose="02070309020205020404" pitchFamily="49" charset="0"/>
            </a:endParaRPr>
          </a:p>
          <a:p>
            <a:pPr>
              <a:spcBef>
                <a:spcPct val="0"/>
              </a:spcBef>
            </a:pPr>
            <a:r>
              <a:rPr lang="en-GB" sz="1400" b="1" dirty="0">
                <a:solidFill>
                  <a:schemeClr val="bg1"/>
                </a:solidFill>
                <a:latin typeface="Consolas" panose="020B0609020204030204" pitchFamily="49" charset="0"/>
                <a:cs typeface="Courier New" panose="02070309020205020404" pitchFamily="49" charset="0"/>
              </a:rPr>
              <a:t>    queue.put("END")</a:t>
            </a:r>
          </a:p>
          <a:p>
            <a:pPr>
              <a:spcBef>
                <a:spcPct val="0"/>
              </a:spcBef>
            </a:pPr>
            <a:r>
              <a:rPr lang="en-GB" sz="1400" b="1" dirty="0">
                <a:solidFill>
                  <a:schemeClr val="bg1"/>
                </a:solidFill>
                <a:latin typeface="Consolas" panose="020B0609020204030204" pitchFamily="49" charset="0"/>
                <a:cs typeface="Courier New" panose="02070309020205020404" pitchFamily="49" charset="0"/>
              </a:rPr>
              <a:t>    queue.put("END")</a:t>
            </a:r>
          </a:p>
          <a:p>
            <a:pPr>
              <a:spcBef>
                <a:spcPct val="0"/>
              </a:spcBef>
            </a:pPr>
            <a:r>
              <a:rPr lang="en-GB" sz="1400" dirty="0">
                <a:solidFill>
                  <a:schemeClr val="bg1"/>
                </a:solidFill>
                <a:latin typeface="Consolas" panose="020B0609020204030204" pitchFamily="49" charset="0"/>
                <a:cs typeface="Courier New" panose="02070309020205020404" pitchFamily="49" charset="0"/>
              </a:rPr>
              <a:t>    p1.join()</a:t>
            </a:r>
          </a:p>
          <a:p>
            <a:pPr>
              <a:spcBef>
                <a:spcPct val="0"/>
              </a:spcBef>
            </a:pPr>
            <a:r>
              <a:rPr lang="en-GB" sz="1400" dirty="0">
                <a:solidFill>
                  <a:schemeClr val="bg1"/>
                </a:solidFill>
                <a:latin typeface="Consolas" panose="020B0609020204030204" pitchFamily="49" charset="0"/>
                <a:cs typeface="Courier New" panose="02070309020205020404" pitchFamily="49" charset="0"/>
              </a:rPr>
              <a:t>    p2.join()</a:t>
            </a:r>
          </a:p>
          <a:p>
            <a:pPr>
              <a:spcBef>
                <a:spcPct val="0"/>
              </a:spcBef>
            </a:pPr>
            <a:r>
              <a:rPr lang="en-GB" sz="1400" dirty="0">
                <a:solidFill>
                  <a:schemeClr val="bg1"/>
                </a:solidFill>
                <a:latin typeface="Consolas" panose="020B0609020204030204" pitchFamily="49" charset="0"/>
                <a:cs typeface="Courier New" panose="02070309020205020404" pitchFamily="49" charset="0"/>
              </a:rPr>
              <a:t>    print("All done")</a:t>
            </a:r>
          </a:p>
        </p:txBody>
      </p:sp>
      <p:sp>
        <p:nvSpPr>
          <p:cNvPr id="19462" name="Line 7"/>
          <p:cNvSpPr>
            <a:spLocks noChangeShapeType="1"/>
          </p:cNvSpPr>
          <p:nvPr/>
        </p:nvSpPr>
        <p:spPr bwMode="auto">
          <a:xfrm flipH="1" flipV="1">
            <a:off x="9068805" y="2423160"/>
            <a:ext cx="1063592" cy="121"/>
          </a:xfrm>
          <a:prstGeom prst="line">
            <a:avLst/>
          </a:prstGeom>
          <a:noFill/>
          <a:ln w="28575">
            <a:solidFill>
              <a:schemeClr val="accent1">
                <a:lumMod val="60000"/>
                <a:lumOff val="40000"/>
              </a:schemeClr>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9" name="Text Box 6">
            <a:extLst>
              <a:ext uri="{FF2B5EF4-FFF2-40B4-BE49-F238E27FC236}">
                <a16:creationId xmlns:a16="http://schemas.microsoft.com/office/drawing/2014/main" id="{217D9D5A-186C-ED3D-412B-0427E59E304C}"/>
              </a:ext>
            </a:extLst>
          </p:cNvPr>
          <p:cNvSpPr txBox="1">
            <a:spLocks noChangeArrowheads="1"/>
          </p:cNvSpPr>
          <p:nvPr/>
        </p:nvSpPr>
        <p:spPr bwMode="auto">
          <a:xfrm>
            <a:off x="4336939" y="4956524"/>
            <a:ext cx="1675459" cy="1815882"/>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b="1" dirty="0">
                <a:latin typeface="Consolas" panose="020B0609020204030204" pitchFamily="49" charset="0"/>
              </a:rPr>
              <a:t>23312 : abandon</a:t>
            </a:r>
          </a:p>
          <a:p>
            <a:pPr>
              <a:spcBef>
                <a:spcPct val="0"/>
              </a:spcBef>
            </a:pPr>
            <a:r>
              <a:rPr lang="en-GB" sz="1400" dirty="0">
                <a:latin typeface="Consolas" panose="020B0609020204030204" pitchFamily="49" charset="0"/>
              </a:rPr>
              <a:t>23312 : abashed</a:t>
            </a:r>
          </a:p>
          <a:p>
            <a:pPr>
              <a:spcBef>
                <a:spcPct val="0"/>
              </a:spcBef>
            </a:pPr>
            <a:r>
              <a:rPr lang="en-GB" sz="1400" dirty="0">
                <a:latin typeface="Consolas" panose="020B0609020204030204" pitchFamily="49" charset="0"/>
              </a:rPr>
              <a:t>23312 : abashes</a:t>
            </a:r>
          </a:p>
          <a:p>
            <a:pPr>
              <a:spcBef>
                <a:spcPct val="0"/>
              </a:spcBef>
            </a:pPr>
            <a:r>
              <a:rPr lang="en-GB" sz="1400" dirty="0">
                <a:latin typeface="Consolas" panose="020B0609020204030204" pitchFamily="49" charset="0"/>
              </a:rPr>
              <a:t>4580 : abasing</a:t>
            </a:r>
          </a:p>
          <a:p>
            <a:pPr>
              <a:spcBef>
                <a:spcPct val="0"/>
              </a:spcBef>
            </a:pPr>
            <a:r>
              <a:rPr lang="en-GB" sz="1400" dirty="0">
                <a:latin typeface="Consolas" panose="020B0609020204030204" pitchFamily="49" charset="0"/>
              </a:rPr>
              <a:t>23312 : abating</a:t>
            </a:r>
          </a:p>
          <a:p>
            <a:pPr>
              <a:spcBef>
                <a:spcPct val="0"/>
              </a:spcBef>
            </a:pPr>
            <a:r>
              <a:rPr lang="en-GB" sz="1400" dirty="0">
                <a:latin typeface="Consolas" panose="020B0609020204030204" pitchFamily="49" charset="0"/>
              </a:rPr>
              <a:t>4580 : abdomen</a:t>
            </a:r>
          </a:p>
          <a:p>
            <a:pPr>
              <a:spcBef>
                <a:spcPct val="0"/>
              </a:spcBef>
            </a:pPr>
            <a:r>
              <a:rPr lang="en-GB" sz="1400" dirty="0">
                <a:latin typeface="Consolas" panose="020B0609020204030204" pitchFamily="49" charset="0"/>
              </a:rPr>
              <a:t>4580 : abducts</a:t>
            </a:r>
          </a:p>
          <a:p>
            <a:pPr>
              <a:spcBef>
                <a:spcPct val="0"/>
              </a:spcBef>
            </a:pPr>
            <a:r>
              <a:rPr lang="en-GB" sz="1400" dirty="0">
                <a:latin typeface="Consolas" panose="020B0609020204030204" pitchFamily="49" charset="0"/>
              </a:rPr>
              <a:t>23312 : Abelian</a:t>
            </a:r>
          </a:p>
        </p:txBody>
      </p:sp>
      <p:pic>
        <p:nvPicPr>
          <p:cNvPr id="13" name="Picture 12" descr="A computer screen shot of a diagram&#10;&#10;AI-generated content may be incorrect.">
            <a:extLst>
              <a:ext uri="{FF2B5EF4-FFF2-40B4-BE49-F238E27FC236}">
                <a16:creationId xmlns:a16="http://schemas.microsoft.com/office/drawing/2014/main" id="{41BEAAF2-8ECD-A423-DEF9-4946BD0AB8B2}"/>
              </a:ext>
            </a:extLst>
          </p:cNvPr>
          <p:cNvPicPr>
            <a:picLocks noChangeAspect="1"/>
          </p:cNvPicPr>
          <p:nvPr/>
        </p:nvPicPr>
        <p:blipFill>
          <a:blip r:embed="rId3"/>
          <a:stretch>
            <a:fillRect/>
          </a:stretch>
        </p:blipFill>
        <p:spPr>
          <a:xfrm>
            <a:off x="251331" y="3005009"/>
            <a:ext cx="4069987" cy="3852989"/>
          </a:xfrm>
          <a:prstGeom prst="rect">
            <a:avLst/>
          </a:prstGeom>
        </p:spPr>
      </p:pic>
      <p:sp>
        <p:nvSpPr>
          <p:cNvPr id="15" name="Line 7">
            <a:extLst>
              <a:ext uri="{FF2B5EF4-FFF2-40B4-BE49-F238E27FC236}">
                <a16:creationId xmlns:a16="http://schemas.microsoft.com/office/drawing/2014/main" id="{58682796-147B-5AD0-AC5C-507F8C3C8919}"/>
              </a:ext>
            </a:extLst>
          </p:cNvPr>
          <p:cNvSpPr>
            <a:spLocks noChangeShapeType="1"/>
          </p:cNvSpPr>
          <p:nvPr/>
        </p:nvSpPr>
        <p:spPr bwMode="auto">
          <a:xfrm flipH="1" flipV="1">
            <a:off x="9223223" y="5379959"/>
            <a:ext cx="752399" cy="305493"/>
          </a:xfrm>
          <a:prstGeom prst="line">
            <a:avLst/>
          </a:prstGeom>
          <a:noFill/>
          <a:ln w="28575">
            <a:solidFill>
              <a:srgbClr val="FFDC57"/>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8" name="Line 7">
            <a:extLst>
              <a:ext uri="{FF2B5EF4-FFF2-40B4-BE49-F238E27FC236}">
                <a16:creationId xmlns:a16="http://schemas.microsoft.com/office/drawing/2014/main" id="{A719F743-E89C-7E3D-CC1A-A98C3E03A9AF}"/>
              </a:ext>
            </a:extLst>
          </p:cNvPr>
          <p:cNvSpPr>
            <a:spLocks noChangeShapeType="1"/>
          </p:cNvSpPr>
          <p:nvPr/>
        </p:nvSpPr>
        <p:spPr bwMode="auto">
          <a:xfrm flipH="1" flipV="1">
            <a:off x="8554887" y="5761929"/>
            <a:ext cx="752398" cy="334243"/>
          </a:xfrm>
          <a:prstGeom prst="line">
            <a:avLst/>
          </a:prstGeom>
          <a:noFill/>
          <a:ln w="28575">
            <a:solidFill>
              <a:schemeClr val="accent4">
                <a:lumMod val="60000"/>
                <a:lumOff val="40000"/>
              </a:schemeClr>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3" name="TextBox 2">
            <a:extLst>
              <a:ext uri="{FF2B5EF4-FFF2-40B4-BE49-F238E27FC236}">
                <a16:creationId xmlns:a16="http://schemas.microsoft.com/office/drawing/2014/main" id="{5487A7FE-40B9-E5E1-3B77-D01DED3446D4}"/>
              </a:ext>
            </a:extLst>
          </p:cNvPr>
          <p:cNvSpPr txBox="1"/>
          <p:nvPr/>
        </p:nvSpPr>
        <p:spPr>
          <a:xfrm>
            <a:off x="9956539" y="2116419"/>
            <a:ext cx="2029441" cy="646331"/>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Get an item from the queue</a:t>
            </a:r>
          </a:p>
        </p:txBody>
      </p:sp>
      <p:sp>
        <p:nvSpPr>
          <p:cNvPr id="4" name="TextBox 3">
            <a:extLst>
              <a:ext uri="{FF2B5EF4-FFF2-40B4-BE49-F238E27FC236}">
                <a16:creationId xmlns:a16="http://schemas.microsoft.com/office/drawing/2014/main" id="{8FC9EEE8-2483-8FD1-3D59-95D01BD4FA71}"/>
              </a:ext>
            </a:extLst>
          </p:cNvPr>
          <p:cNvSpPr txBox="1"/>
          <p:nvPr/>
        </p:nvSpPr>
        <p:spPr>
          <a:xfrm>
            <a:off x="9975623" y="5361939"/>
            <a:ext cx="1819902" cy="646331"/>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Put an item onto the queue</a:t>
            </a:r>
          </a:p>
        </p:txBody>
      </p:sp>
      <p:sp>
        <p:nvSpPr>
          <p:cNvPr id="6" name="Rectangle: Rounded Corners 5">
            <a:extLst>
              <a:ext uri="{FF2B5EF4-FFF2-40B4-BE49-F238E27FC236}">
                <a16:creationId xmlns:a16="http://schemas.microsoft.com/office/drawing/2014/main" id="{776B00A0-BAC2-88D2-FC8B-9584821E4607}"/>
              </a:ext>
            </a:extLst>
          </p:cNvPr>
          <p:cNvSpPr/>
          <p:nvPr/>
        </p:nvSpPr>
        <p:spPr>
          <a:xfrm>
            <a:off x="7196575" y="5059032"/>
            <a:ext cx="2858015" cy="279264"/>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D3466E49-0C90-8525-A3B6-A5028014AEB8}"/>
              </a:ext>
            </a:extLst>
          </p:cNvPr>
          <p:cNvSpPr/>
          <p:nvPr/>
        </p:nvSpPr>
        <p:spPr>
          <a:xfrm>
            <a:off x="6796901" y="5516166"/>
            <a:ext cx="1698816" cy="435054"/>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7AC2FF98-24D2-DB87-A32B-7F9F0832ED64}"/>
              </a:ext>
            </a:extLst>
          </p:cNvPr>
          <p:cNvSpPr/>
          <p:nvPr/>
        </p:nvSpPr>
        <p:spPr>
          <a:xfrm>
            <a:off x="7196574" y="2299953"/>
            <a:ext cx="1872231" cy="248935"/>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C5FAC6CB-96C3-A20E-577A-6D5D83156598}"/>
              </a:ext>
            </a:extLst>
          </p:cNvPr>
          <p:cNvSpPr txBox="1"/>
          <p:nvPr/>
        </p:nvSpPr>
        <p:spPr>
          <a:xfrm>
            <a:off x="9232868" y="6070543"/>
            <a:ext cx="2633872" cy="646331"/>
          </a:xfrm>
          <a:prstGeom prst="rect">
            <a:avLst/>
          </a:prstGeom>
          <a:solidFill>
            <a:schemeClr val="accent4">
              <a:lumMod val="40000"/>
              <a:lumOff val="60000"/>
            </a:schemeClr>
          </a:solidFill>
          <a:ln>
            <a:solidFill>
              <a:schemeClr val="accent6">
                <a:lumMod val="40000"/>
                <a:lumOff val="60000"/>
              </a:schemeClr>
            </a:solidFill>
          </a:ln>
        </p:spPr>
        <p:txBody>
          <a:bodyPr wrap="square" rtlCol="0">
            <a:spAutoFit/>
          </a:bodyPr>
          <a:lstStyle/>
          <a:p>
            <a:r>
              <a:rPr lang="en-GB" dirty="0"/>
              <a:t>Ensure an 'END' marker for each child process</a:t>
            </a:r>
          </a:p>
        </p:txBody>
      </p:sp>
    </p:spTree>
    <p:extLst>
      <p:ext uri="{BB962C8B-B14F-4D97-AF65-F5344CB8AC3E}">
        <p14:creationId xmlns:p14="http://schemas.microsoft.com/office/powerpoint/2010/main" val="643934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625A5F-B7C5-96B4-DDF4-4577D9D1D0C1}"/>
              </a:ext>
            </a:extLst>
          </p:cNvPr>
          <p:cNvSpPr>
            <a:spLocks noGrp="1"/>
          </p:cNvSpPr>
          <p:nvPr>
            <p:ph type="ctrTitle"/>
          </p:nvPr>
        </p:nvSpPr>
        <p:spPr/>
        <p:txBody>
          <a:bodyPr/>
          <a:lstStyle/>
          <a:p>
            <a:r>
              <a:rPr lang="en-GB" dirty="0"/>
              <a:t>Summary</a:t>
            </a:r>
          </a:p>
        </p:txBody>
      </p:sp>
      <p:sp>
        <p:nvSpPr>
          <p:cNvPr id="21507" name="Rectangle 3"/>
          <p:cNvSpPr>
            <a:spLocks noGrp="1" noChangeArrowheads="1"/>
          </p:cNvSpPr>
          <p:nvPr>
            <p:ph type="body" sz="quarter" idx="13"/>
          </p:nvPr>
        </p:nvSpPr>
        <p:spPr/>
        <p:txBody>
          <a:bodyPr/>
          <a:lstStyle/>
          <a:p>
            <a:pPr>
              <a:spcBef>
                <a:spcPts val="600"/>
              </a:spcBef>
            </a:pPr>
            <a:r>
              <a:rPr lang="en-GB" b="1" dirty="0"/>
              <a:t>Threading Module – Concurrency, not parallelism</a:t>
            </a:r>
          </a:p>
          <a:p>
            <a:pPr marL="263525" lvl="1" indent="-263525">
              <a:spcBef>
                <a:spcPts val="600"/>
              </a:spcBef>
            </a:pPr>
            <a:r>
              <a:rPr lang="en-GB" dirty="0"/>
              <a:t>Threads share memory and run within the same process.</a:t>
            </a:r>
          </a:p>
          <a:p>
            <a:pPr marL="263525" lvl="1" indent="-263525">
              <a:spcBef>
                <a:spcPts val="600"/>
              </a:spcBef>
            </a:pPr>
            <a:r>
              <a:rPr lang="en-GB" dirty="0"/>
              <a:t>GIL restricts only one thread to run at a time</a:t>
            </a:r>
          </a:p>
          <a:p>
            <a:pPr marL="263525" lvl="1" indent="-263525">
              <a:spcBef>
                <a:spcPts val="600"/>
              </a:spcBef>
            </a:pPr>
            <a:r>
              <a:rPr lang="en-GB" dirty="0"/>
              <a:t>Use for I/O-bound tasks like network requests or file I/O.</a:t>
            </a:r>
          </a:p>
          <a:p>
            <a:pPr marL="263525" lvl="1" indent="-263525">
              <a:spcBef>
                <a:spcPts val="600"/>
              </a:spcBef>
            </a:pPr>
            <a:r>
              <a:rPr lang="en-GB" dirty="0"/>
              <a:t>Requires locks and synchronisation objects to avoid race conditions.</a:t>
            </a:r>
          </a:p>
          <a:p>
            <a:pPr marL="92075" lvl="1" indent="0">
              <a:spcBef>
                <a:spcPts val="600"/>
              </a:spcBef>
              <a:buNone/>
            </a:pPr>
            <a:r>
              <a:rPr lang="en-GB" b="1" dirty="0"/>
              <a:t>Multiprocessing Module - true parallelism</a:t>
            </a:r>
          </a:p>
          <a:p>
            <a:pPr marL="263525" lvl="1" indent="-263525">
              <a:spcBef>
                <a:spcPts val="600"/>
              </a:spcBef>
            </a:pPr>
            <a:r>
              <a:rPr lang="en-GB" dirty="0"/>
              <a:t>Runs</a:t>
            </a:r>
            <a:r>
              <a:rPr lang="en-GB" b="1" dirty="0"/>
              <a:t> </a:t>
            </a:r>
            <a:r>
              <a:rPr lang="en-GB" dirty="0"/>
              <a:t>separate processes with its own memory space.</a:t>
            </a:r>
          </a:p>
          <a:p>
            <a:pPr marL="263525" lvl="1" indent="-263525">
              <a:spcBef>
                <a:spcPts val="600"/>
              </a:spcBef>
            </a:pPr>
            <a:r>
              <a:rPr lang="en-GB" dirty="0"/>
              <a:t>Bypasses GIL for parallel execution on multiple cores.</a:t>
            </a:r>
          </a:p>
          <a:p>
            <a:pPr marL="263525" lvl="1" indent="-263525">
              <a:spcBef>
                <a:spcPts val="600"/>
              </a:spcBef>
            </a:pPr>
            <a:r>
              <a:rPr lang="en-GB" dirty="0"/>
              <a:t>Use for CPU-bound tasks, like data analysis or heavy computations.</a:t>
            </a:r>
          </a:p>
          <a:p>
            <a:pPr marL="263525" lvl="1" indent="-263525">
              <a:spcBef>
                <a:spcPts val="600"/>
              </a:spcBef>
            </a:pPr>
            <a:r>
              <a:rPr lang="en-GB" dirty="0"/>
              <a:t>Uses queues and shared objects for safe communication between processes.</a:t>
            </a:r>
          </a:p>
          <a:p>
            <a:pPr marL="263525" lvl="1" indent="-263525">
              <a:spcBef>
                <a:spcPts val="600"/>
              </a:spcBef>
            </a:pPr>
            <a:r>
              <a:rPr lang="en-GB" dirty="0"/>
              <a:t>Use if __name__ == "__main__": in multiprocessing code</a:t>
            </a:r>
          </a:p>
          <a:p>
            <a:endParaRPr lang="en-GB" dirty="0"/>
          </a:p>
        </p:txBody>
      </p:sp>
      <p:sp>
        <p:nvSpPr>
          <p:cNvPr id="4" name="Slide Number Placeholder 3">
            <a:extLst>
              <a:ext uri="{FF2B5EF4-FFF2-40B4-BE49-F238E27FC236}">
                <a16:creationId xmlns:a16="http://schemas.microsoft.com/office/drawing/2014/main" id="{0DE24356-E432-A22C-BFA7-7890C60BA916}"/>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23</a:t>
            </a:fld>
            <a:endParaRPr lang="en-GB" dirty="0"/>
          </a:p>
        </p:txBody>
      </p:sp>
      <p:sp>
        <p:nvSpPr>
          <p:cNvPr id="21508" name="Text Box 4"/>
          <p:cNvSpPr txBox="1">
            <a:spLocks noChangeArrowheads="1"/>
          </p:cNvSpPr>
          <p:nvPr/>
        </p:nvSpPr>
        <p:spPr bwMode="auto">
          <a:xfrm>
            <a:off x="2416175" y="5248276"/>
            <a:ext cx="18415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endParaRPr lang="en-US" sz="2000" dirty="0"/>
          </a:p>
        </p:txBody>
      </p:sp>
    </p:spTree>
    <p:extLst>
      <p:ext uri="{BB962C8B-B14F-4D97-AF65-F5344CB8AC3E}">
        <p14:creationId xmlns:p14="http://schemas.microsoft.com/office/powerpoint/2010/main" val="21470624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en-US" dirty="0"/>
          </a:p>
        </p:txBody>
      </p:sp>
      <p:sp>
        <p:nvSpPr>
          <p:cNvPr id="4099"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en-US" dirty="0"/>
          </a:p>
        </p:txBody>
      </p:sp>
      <p:sp>
        <p:nvSpPr>
          <p:cNvPr id="5" name="Title 4">
            <a:extLst>
              <a:ext uri="{FF2B5EF4-FFF2-40B4-BE49-F238E27FC236}">
                <a16:creationId xmlns:a16="http://schemas.microsoft.com/office/drawing/2014/main" id="{4309847A-75C7-7BFE-4CAC-04D772E989A2}"/>
              </a:ext>
            </a:extLst>
          </p:cNvPr>
          <p:cNvSpPr>
            <a:spLocks noGrp="1"/>
          </p:cNvSpPr>
          <p:nvPr>
            <p:ph type="ctrTitle"/>
          </p:nvPr>
        </p:nvSpPr>
        <p:spPr/>
        <p:txBody>
          <a:bodyPr/>
          <a:lstStyle/>
          <a:p>
            <a:r>
              <a:rPr lang="en-GB" dirty="0"/>
              <a:t>An intro to </a:t>
            </a:r>
            <a:r>
              <a:rPr lang="en-GB" dirty="0" err="1"/>
              <a:t>Asyncio</a:t>
            </a:r>
            <a:endParaRPr lang="en-GB" dirty="0"/>
          </a:p>
        </p:txBody>
      </p:sp>
      <p:sp>
        <p:nvSpPr>
          <p:cNvPr id="4101" name="Rectangle 5"/>
          <p:cNvSpPr>
            <a:spLocks noGrp="1" noChangeArrowheads="1"/>
          </p:cNvSpPr>
          <p:nvPr>
            <p:ph type="body" sz="quarter" idx="13"/>
          </p:nvPr>
        </p:nvSpPr>
        <p:spPr/>
        <p:txBody>
          <a:bodyPr/>
          <a:lstStyle/>
          <a:p>
            <a:r>
              <a:rPr lang="en-GB" b="1" dirty="0"/>
              <a:t>Contents</a:t>
            </a:r>
          </a:p>
          <a:p>
            <a:pPr lvl="1"/>
            <a:r>
              <a:rPr lang="en-GB" dirty="0"/>
              <a:t>Programming models</a:t>
            </a:r>
          </a:p>
          <a:p>
            <a:pPr lvl="1"/>
            <a:r>
              <a:rPr lang="en-GB" dirty="0"/>
              <a:t>Where does async fit in?</a:t>
            </a:r>
          </a:p>
          <a:p>
            <a:pPr lvl="1"/>
            <a:r>
              <a:rPr lang="en-GB" dirty="0"/>
              <a:t>Using </a:t>
            </a:r>
            <a:r>
              <a:rPr lang="en-GB" dirty="0" err="1"/>
              <a:t>asyncio</a:t>
            </a:r>
            <a:endParaRPr lang="en-GB" dirty="0"/>
          </a:p>
          <a:p>
            <a:pPr lvl="1"/>
            <a:r>
              <a:rPr lang="en-GB" dirty="0"/>
              <a:t>Examples using </a:t>
            </a:r>
            <a:r>
              <a:rPr lang="en-GB" dirty="0" err="1"/>
              <a:t>Asyncio</a:t>
            </a:r>
            <a:endParaRPr lang="en-GB" dirty="0"/>
          </a:p>
          <a:p>
            <a:pPr lvl="1"/>
            <a:r>
              <a:rPr lang="en-GB" dirty="0"/>
              <a:t>Async language</a:t>
            </a:r>
          </a:p>
          <a:p>
            <a:pPr lvl="1"/>
            <a:r>
              <a:rPr lang="en-GB" dirty="0"/>
              <a:t>Basics</a:t>
            </a:r>
          </a:p>
          <a:p>
            <a:pPr lvl="1"/>
            <a:r>
              <a:rPr lang="en-GB" dirty="0"/>
              <a:t>Synchronous Vs Asynchronous</a:t>
            </a:r>
          </a:p>
          <a:p>
            <a:pPr lvl="1"/>
            <a:r>
              <a:rPr lang="en-GB" dirty="0"/>
              <a:t>Waiting for external data</a:t>
            </a:r>
          </a:p>
          <a:p>
            <a:endParaRPr lang="en-GB" dirty="0"/>
          </a:p>
          <a:p>
            <a:endParaRPr lang="en-GB" dirty="0"/>
          </a:p>
        </p:txBody>
      </p:sp>
      <p:sp>
        <p:nvSpPr>
          <p:cNvPr id="4" name="Slide Number Placeholder 3">
            <a:extLst>
              <a:ext uri="{FF2B5EF4-FFF2-40B4-BE49-F238E27FC236}">
                <a16:creationId xmlns:a16="http://schemas.microsoft.com/office/drawing/2014/main" id="{9433E04F-7889-5745-91B1-33428685041D}"/>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24</a:t>
            </a:fld>
            <a:endParaRPr lang="en-GB" dirty="0"/>
          </a:p>
        </p:txBody>
      </p:sp>
    </p:spTree>
    <p:extLst>
      <p:ext uri="{BB962C8B-B14F-4D97-AF65-F5344CB8AC3E}">
        <p14:creationId xmlns:p14="http://schemas.microsoft.com/office/powerpoint/2010/main" val="222134735"/>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p:txBody>
          <a:bodyPr/>
          <a:lstStyle/>
          <a:p>
            <a:r>
              <a:rPr lang="en-GB" dirty="0"/>
              <a:t>Programming models</a:t>
            </a:r>
          </a:p>
        </p:txBody>
      </p:sp>
      <p:sp>
        <p:nvSpPr>
          <p:cNvPr id="15363" name="Rectangle 3"/>
          <p:cNvSpPr>
            <a:spLocks noGrp="1" noChangeArrowheads="1"/>
          </p:cNvSpPr>
          <p:nvPr>
            <p:ph sz="quarter" idx="4"/>
          </p:nvPr>
        </p:nvSpPr>
        <p:spPr/>
        <p:txBody>
          <a:bodyPr>
            <a:noAutofit/>
          </a:bodyPr>
          <a:lstStyle/>
          <a:p>
            <a:pPr marL="88900" lvl="2" indent="0">
              <a:buNone/>
            </a:pPr>
            <a:r>
              <a:rPr lang="en-GB" b="1" dirty="0"/>
              <a:t>Synchronous Vs Asynchronous</a:t>
            </a:r>
          </a:p>
          <a:p>
            <a:pPr marL="441325" lvl="2" indent="-258763">
              <a:buFont typeface="Arial" panose="020B0604020202020204" pitchFamily="34" charset="0"/>
              <a:buChar char="•"/>
            </a:pPr>
            <a:r>
              <a:rPr lang="en-GB" sz="1800" b="1" dirty="0">
                <a:latin typeface="+mn-lt"/>
              </a:rPr>
              <a:t>Sync</a:t>
            </a:r>
          </a:p>
          <a:p>
            <a:pPr marL="719138" lvl="2" indent="-269875">
              <a:buFont typeface="Montserrat" pitchFamily="2" charset="0"/>
              <a:buChar char="–"/>
            </a:pPr>
            <a:r>
              <a:rPr lang="en-GB" sz="1800" dirty="0">
                <a:latin typeface="+mn-lt"/>
              </a:rPr>
              <a:t>Traditional and predictable programming</a:t>
            </a:r>
          </a:p>
          <a:p>
            <a:pPr marL="719138" lvl="2" indent="-269875">
              <a:buFont typeface="Montserrat" pitchFamily="2" charset="0"/>
              <a:buChar char="–"/>
            </a:pPr>
            <a:r>
              <a:rPr lang="en-GB" sz="1800" dirty="0">
                <a:latin typeface="+mn-lt"/>
              </a:rPr>
              <a:t>Executes sequentially, one task at a time</a:t>
            </a:r>
          </a:p>
          <a:p>
            <a:pPr marL="719138" lvl="2" indent="-269875">
              <a:buFont typeface="Montserrat" pitchFamily="2" charset="0"/>
              <a:buChar char="–"/>
            </a:pPr>
            <a:r>
              <a:rPr lang="en-GB" sz="1800" dirty="0">
                <a:latin typeface="+mn-lt"/>
              </a:rPr>
              <a:t>Easy to understand and debug</a:t>
            </a:r>
          </a:p>
          <a:p>
            <a:pPr marL="719138" lvl="2" indent="-269875">
              <a:buFont typeface="Montserrat" pitchFamily="2" charset="0"/>
              <a:buChar char="–"/>
            </a:pPr>
            <a:r>
              <a:rPr lang="en-GB" sz="1800" dirty="0">
                <a:latin typeface="+mn-lt"/>
              </a:rPr>
              <a:t>Suited for CPU bound tasks and simple scripts</a:t>
            </a:r>
          </a:p>
          <a:p>
            <a:pPr marL="441325" lvl="2" indent="-258763">
              <a:buFont typeface="Arial" panose="020B0604020202020204" pitchFamily="34" charset="0"/>
              <a:buChar char="•"/>
            </a:pPr>
            <a:r>
              <a:rPr lang="en-GB" sz="1800" b="1" dirty="0">
                <a:latin typeface="+mn-lt"/>
              </a:rPr>
              <a:t>Async</a:t>
            </a:r>
            <a:r>
              <a:rPr lang="en-GB" sz="1800" dirty="0">
                <a:latin typeface="+mn-lt"/>
              </a:rPr>
              <a:t> </a:t>
            </a:r>
          </a:p>
          <a:p>
            <a:pPr marL="719138" lvl="2" indent="-269875">
              <a:buFont typeface="Montserrat" pitchFamily="2" charset="0"/>
              <a:buChar char="–"/>
            </a:pPr>
            <a:r>
              <a:rPr lang="en-GB" sz="1800" dirty="0">
                <a:latin typeface="+mn-lt"/>
              </a:rPr>
              <a:t>Executes tasks concurrently without blocking</a:t>
            </a:r>
          </a:p>
          <a:p>
            <a:pPr marL="719138" lvl="2" indent="-269875">
              <a:buFont typeface="Montserrat" pitchFamily="2" charset="0"/>
              <a:buChar char="–"/>
            </a:pPr>
            <a:r>
              <a:rPr lang="en-GB" sz="1800" dirty="0">
                <a:latin typeface="+mn-lt"/>
              </a:rPr>
              <a:t>Can improve performance and responsiveness</a:t>
            </a:r>
          </a:p>
          <a:p>
            <a:pPr marL="719138" lvl="2" indent="-269875">
              <a:buFont typeface="Montserrat" pitchFamily="2" charset="0"/>
              <a:buChar char="–"/>
            </a:pPr>
            <a:r>
              <a:rPr lang="en-GB" sz="1800" dirty="0">
                <a:latin typeface="+mn-lt"/>
              </a:rPr>
              <a:t>Careful of race conditions</a:t>
            </a:r>
          </a:p>
          <a:p>
            <a:pPr marL="719138" lvl="2" indent="-269875">
              <a:buFont typeface="Montserrat" pitchFamily="2" charset="0"/>
              <a:buChar char="–"/>
            </a:pPr>
            <a:r>
              <a:rPr lang="en-GB" sz="1800" dirty="0">
                <a:latin typeface="+mn-lt"/>
              </a:rPr>
              <a:t>Ideal for I/O bound tasks such as network requests</a:t>
            </a:r>
          </a:p>
          <a:p>
            <a:pPr marL="719138" lvl="2" indent="-269875">
              <a:buFont typeface="Montserrat" pitchFamily="2" charset="0"/>
              <a:buChar char="–"/>
            </a:pPr>
            <a:r>
              <a:rPr lang="en-GB" sz="1800" dirty="0">
                <a:latin typeface="+mn-lt"/>
              </a:rPr>
              <a:t>Suited for web scraping, Web servers, fetching data from multiple APIs</a:t>
            </a:r>
          </a:p>
          <a:p>
            <a:pPr marL="719138" lvl="2" indent="-269875">
              <a:buFont typeface="Montserrat" pitchFamily="2" charset="0"/>
              <a:buChar char="–"/>
            </a:pPr>
            <a:r>
              <a:rPr lang="en-GB" sz="1800" dirty="0">
                <a:latin typeface="+mn-lt"/>
              </a:rPr>
              <a:t>Python </a:t>
            </a:r>
            <a:r>
              <a:rPr lang="en-GB" sz="1800" b="1" dirty="0">
                <a:latin typeface="+mn-lt"/>
              </a:rPr>
              <a:t>asyncio</a:t>
            </a:r>
            <a:r>
              <a:rPr lang="en-GB" sz="1800" dirty="0">
                <a:latin typeface="+mn-lt"/>
              </a:rPr>
              <a:t> module - uses single-threaded, non-blocking event loops</a:t>
            </a:r>
          </a:p>
        </p:txBody>
      </p:sp>
      <p:sp>
        <p:nvSpPr>
          <p:cNvPr id="2" name="Slide Number Placeholder 1">
            <a:extLst>
              <a:ext uri="{FF2B5EF4-FFF2-40B4-BE49-F238E27FC236}">
                <a16:creationId xmlns:a16="http://schemas.microsoft.com/office/drawing/2014/main" id="{56A8F5CE-7EEB-C240-6113-D600BE34728B}"/>
              </a:ext>
            </a:extLst>
          </p:cNvPr>
          <p:cNvSpPr>
            <a:spLocks noGrp="1"/>
          </p:cNvSpPr>
          <p:nvPr>
            <p:ph type="sldNum" sz="quarter" idx="12"/>
          </p:nvPr>
        </p:nvSpPr>
        <p:spPr/>
        <p:txBody>
          <a:bodyPr/>
          <a:lstStyle/>
          <a:p>
            <a:fld id="{EF892D59-8F09-EF4B-AD6D-DA609442F868}" type="slidenum">
              <a:rPr lang="en-GB" smtClean="0"/>
              <a:pPr/>
              <a:t>25</a:t>
            </a:fld>
            <a:endParaRPr lang="en-GB" dirty="0"/>
          </a:p>
        </p:txBody>
      </p:sp>
      <p:pic>
        <p:nvPicPr>
          <p:cNvPr id="4" name="Picture 3" descr="A group of signs with text&#10;&#10;AI-generated content may be incorrect.">
            <a:extLst>
              <a:ext uri="{FF2B5EF4-FFF2-40B4-BE49-F238E27FC236}">
                <a16:creationId xmlns:a16="http://schemas.microsoft.com/office/drawing/2014/main" id="{2A7E88A0-1EB6-2D06-7673-1D75DB8037AD}"/>
              </a:ext>
            </a:extLst>
          </p:cNvPr>
          <p:cNvPicPr>
            <a:picLocks noChangeAspect="1"/>
          </p:cNvPicPr>
          <p:nvPr/>
        </p:nvPicPr>
        <p:blipFill>
          <a:blip r:embed="rId3"/>
          <a:stretch>
            <a:fillRect/>
          </a:stretch>
        </p:blipFill>
        <p:spPr>
          <a:xfrm>
            <a:off x="6558742" y="1334312"/>
            <a:ext cx="5574602" cy="2934536"/>
          </a:xfrm>
          <a:prstGeom prst="rect">
            <a:avLst/>
          </a:prstGeom>
        </p:spPr>
      </p:pic>
    </p:spTree>
    <p:extLst>
      <p:ext uri="{BB962C8B-B14F-4D97-AF65-F5344CB8AC3E}">
        <p14:creationId xmlns:p14="http://schemas.microsoft.com/office/powerpoint/2010/main" val="40387317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6BBB0-E4D5-3598-D863-06CB19F84EC6}"/>
            </a:ext>
          </a:extLst>
        </p:cNvPr>
        <p:cNvGrpSpPr/>
        <p:nvPr/>
      </p:nvGrpSpPr>
      <p:grpSpPr>
        <a:xfrm>
          <a:off x="0" y="0"/>
          <a:ext cx="0" cy="0"/>
          <a:chOff x="0" y="0"/>
          <a:chExt cx="0" cy="0"/>
        </a:xfrm>
      </p:grpSpPr>
      <p:sp>
        <p:nvSpPr>
          <p:cNvPr id="15362" name="Rectangle 2">
            <a:extLst>
              <a:ext uri="{FF2B5EF4-FFF2-40B4-BE49-F238E27FC236}">
                <a16:creationId xmlns:a16="http://schemas.microsoft.com/office/drawing/2014/main" id="{A39FA6A7-19F5-9BE5-A951-44433AFFC485}"/>
              </a:ext>
            </a:extLst>
          </p:cNvPr>
          <p:cNvSpPr>
            <a:spLocks noGrp="1" noChangeArrowheads="1"/>
          </p:cNvSpPr>
          <p:nvPr>
            <p:ph type="ctrTitle"/>
          </p:nvPr>
        </p:nvSpPr>
        <p:spPr/>
        <p:txBody>
          <a:bodyPr/>
          <a:lstStyle/>
          <a:p>
            <a:r>
              <a:rPr lang="en-GB" dirty="0"/>
              <a:t>Where does asyncio fit on?</a:t>
            </a:r>
          </a:p>
        </p:txBody>
      </p:sp>
      <p:sp>
        <p:nvSpPr>
          <p:cNvPr id="15363" name="Rectangle 3">
            <a:extLst>
              <a:ext uri="{FF2B5EF4-FFF2-40B4-BE49-F238E27FC236}">
                <a16:creationId xmlns:a16="http://schemas.microsoft.com/office/drawing/2014/main" id="{2657A041-2942-B76F-F011-C85F2099AB13}"/>
              </a:ext>
            </a:extLst>
          </p:cNvPr>
          <p:cNvSpPr>
            <a:spLocks noGrp="1" noChangeArrowheads="1"/>
          </p:cNvSpPr>
          <p:nvPr>
            <p:ph sz="quarter" idx="4"/>
          </p:nvPr>
        </p:nvSpPr>
        <p:spPr/>
        <p:txBody>
          <a:bodyPr>
            <a:noAutofit/>
          </a:bodyPr>
          <a:lstStyle/>
          <a:p>
            <a:pPr marL="182563" lvl="2" indent="-90488">
              <a:buNone/>
            </a:pPr>
            <a:r>
              <a:rPr lang="en-GB" b="1" dirty="0"/>
              <a:t>A (somewhat tricky) recap</a:t>
            </a:r>
          </a:p>
          <a:p>
            <a:pPr marL="449263" lvl="2">
              <a:buFont typeface="Arial" panose="020B0604020202020204" pitchFamily="34" charset="0"/>
              <a:buChar char="•"/>
            </a:pPr>
            <a:r>
              <a:rPr lang="en-GB" sz="1800" b="1" dirty="0">
                <a:latin typeface="+mn-lt"/>
              </a:rPr>
              <a:t>Parallelism </a:t>
            </a:r>
            <a:r>
              <a:rPr lang="en-GB" sz="1800" dirty="0">
                <a:latin typeface="+mn-lt"/>
              </a:rPr>
              <a:t>(multiprocessing</a:t>
            </a:r>
            <a:r>
              <a:rPr lang="en-GB" sz="1800" b="1" dirty="0">
                <a:latin typeface="+mn-lt"/>
              </a:rPr>
              <a:t>)</a:t>
            </a:r>
          </a:p>
          <a:p>
            <a:pPr marL="714375" lvl="2" indent="-265113">
              <a:buFont typeface="Montserrat" pitchFamily="2" charset="0"/>
              <a:buChar char="–"/>
            </a:pPr>
            <a:r>
              <a:rPr lang="en-GB" sz="1800" dirty="0">
                <a:latin typeface="+mn-lt"/>
              </a:rPr>
              <a:t>Multiple cores work together to complete single job faster</a:t>
            </a:r>
          </a:p>
          <a:p>
            <a:pPr marL="714375" lvl="2" indent="-265113">
              <a:buFont typeface="Montserrat" pitchFamily="2" charset="0"/>
              <a:buChar char="–"/>
            </a:pPr>
            <a:r>
              <a:rPr lang="en-GB" sz="1800" dirty="0">
                <a:latin typeface="+mn-lt"/>
              </a:rPr>
              <a:t>Bypasses GIL - true parallel execution</a:t>
            </a:r>
          </a:p>
          <a:p>
            <a:pPr marL="714375" lvl="2" indent="-265113">
              <a:buFont typeface="Montserrat" pitchFamily="2" charset="0"/>
              <a:buChar char="–"/>
            </a:pPr>
            <a:r>
              <a:rPr lang="en-GB" sz="1800" dirty="0">
                <a:latin typeface="+mn-lt"/>
              </a:rPr>
              <a:t>Suited for CPU-bound tasks like data analysis</a:t>
            </a:r>
          </a:p>
          <a:p>
            <a:pPr marL="449263" lvl="2">
              <a:buFont typeface="Arial" panose="020B0604020202020204" pitchFamily="34" charset="0"/>
              <a:buChar char="•"/>
            </a:pPr>
            <a:r>
              <a:rPr lang="en-GB" sz="1800" b="1" dirty="0">
                <a:latin typeface="+mn-lt"/>
              </a:rPr>
              <a:t>Multiprocessing </a:t>
            </a:r>
            <a:r>
              <a:rPr lang="en-GB" sz="1800" dirty="0">
                <a:latin typeface="+mn-lt"/>
              </a:rPr>
              <a:t>(multiprocessing)</a:t>
            </a:r>
          </a:p>
          <a:p>
            <a:pPr marL="714375" lvl="2" indent="-265113">
              <a:buFont typeface="Montserrat" pitchFamily="2" charset="0"/>
              <a:buChar char="–"/>
            </a:pPr>
            <a:r>
              <a:rPr lang="en-GB" sz="1800" dirty="0">
                <a:latin typeface="+mn-lt"/>
              </a:rPr>
              <a:t>Separate independent processes run on multiple cores</a:t>
            </a:r>
          </a:p>
          <a:p>
            <a:pPr marL="714375" lvl="2" indent="-265113">
              <a:buFont typeface="Montserrat" pitchFamily="2" charset="0"/>
              <a:buChar char="–"/>
            </a:pPr>
            <a:r>
              <a:rPr lang="en-GB" sz="1800" dirty="0">
                <a:latin typeface="+mn-lt"/>
              </a:rPr>
              <a:t>Bypasses GIL - each has own memory space</a:t>
            </a:r>
          </a:p>
          <a:p>
            <a:pPr marL="714375" lvl="2" indent="-265113">
              <a:buFont typeface="Montserrat" pitchFamily="2" charset="0"/>
              <a:buChar char="–"/>
            </a:pPr>
            <a:r>
              <a:rPr lang="en-GB" sz="1800" dirty="0">
                <a:latin typeface="+mn-lt"/>
              </a:rPr>
              <a:t>Effective for data analysis and machine learning</a:t>
            </a:r>
            <a:endParaRPr lang="en-GB" sz="1800" b="1" dirty="0">
              <a:latin typeface="+mn-lt"/>
            </a:endParaRPr>
          </a:p>
          <a:p>
            <a:pPr marL="449263" lvl="2">
              <a:buFont typeface="Arial" panose="020B0604020202020204" pitchFamily="34" charset="0"/>
              <a:buChar char="•"/>
            </a:pPr>
            <a:r>
              <a:rPr lang="en-GB" sz="1800" b="1" dirty="0">
                <a:latin typeface="+mn-lt"/>
              </a:rPr>
              <a:t>Concurrency </a:t>
            </a:r>
            <a:r>
              <a:rPr lang="en-GB" sz="1800" dirty="0">
                <a:latin typeface="+mn-lt"/>
              </a:rPr>
              <a:t>(concurrent.futures, </a:t>
            </a:r>
            <a:r>
              <a:rPr lang="en-GB" sz="1800" b="1" dirty="0">
                <a:latin typeface="+mn-lt"/>
              </a:rPr>
              <a:t>asyncio</a:t>
            </a:r>
            <a:r>
              <a:rPr lang="en-GB" sz="1800" dirty="0">
                <a:latin typeface="+mn-lt"/>
              </a:rPr>
              <a:t>)</a:t>
            </a:r>
          </a:p>
          <a:p>
            <a:pPr marL="714375" lvl="2" indent="-265113">
              <a:buFont typeface="Montserrat" pitchFamily="2" charset="0"/>
              <a:buChar char="–"/>
            </a:pPr>
            <a:r>
              <a:rPr lang="en-GB" sz="1800" dirty="0">
                <a:latin typeface="+mn-lt"/>
              </a:rPr>
              <a:t>Multiple tasks start, run and finish independently, but not always at same time</a:t>
            </a:r>
          </a:p>
          <a:p>
            <a:pPr marL="714375" lvl="2" indent="-265113">
              <a:buFont typeface="Montserrat" pitchFamily="2" charset="0"/>
              <a:buChar char="–"/>
            </a:pPr>
            <a:r>
              <a:rPr lang="en-GB" sz="1800" dirty="0">
                <a:latin typeface="+mn-lt"/>
              </a:rPr>
              <a:t>Allows efficient task switching during I/O bound tasks</a:t>
            </a:r>
          </a:p>
          <a:p>
            <a:pPr marL="449263" lvl="2">
              <a:buFont typeface="Arial" panose="020B0604020202020204" pitchFamily="34" charset="0"/>
              <a:buChar char="•"/>
            </a:pPr>
            <a:r>
              <a:rPr lang="en-GB" sz="1800" b="1" dirty="0">
                <a:latin typeface="+mn-lt"/>
              </a:rPr>
              <a:t>Threading</a:t>
            </a:r>
            <a:r>
              <a:rPr lang="en-GB" sz="1800" dirty="0">
                <a:latin typeface="+mn-lt"/>
              </a:rPr>
              <a:t> (threading)</a:t>
            </a:r>
          </a:p>
          <a:p>
            <a:pPr marL="714375" lvl="2" indent="-265113">
              <a:buFont typeface="Montserrat" pitchFamily="2" charset="0"/>
              <a:buChar char="–"/>
            </a:pPr>
            <a:r>
              <a:rPr lang="en-GB" sz="1800" dirty="0">
                <a:latin typeface="+mn-lt"/>
              </a:rPr>
              <a:t>Multiple threads run with a single process, sharing same memory</a:t>
            </a:r>
          </a:p>
          <a:p>
            <a:pPr marL="714375" lvl="2" indent="-265113">
              <a:buFont typeface="Montserrat" pitchFamily="2" charset="0"/>
              <a:buChar char="–"/>
            </a:pPr>
            <a:r>
              <a:rPr lang="en-GB" sz="1800" dirty="0">
                <a:latin typeface="+mn-lt"/>
              </a:rPr>
              <a:t>Restricted by GIL so ideal for wait based tasks like File I/O. network requests</a:t>
            </a:r>
          </a:p>
          <a:p>
            <a:pPr marL="449263" lvl="2">
              <a:buFont typeface="Arial" panose="020B0604020202020204" pitchFamily="34" charset="0"/>
              <a:buChar char="•"/>
            </a:pPr>
            <a:endParaRPr lang="en-GB" sz="1800" dirty="0">
              <a:latin typeface="+mn-lt"/>
            </a:endParaRPr>
          </a:p>
          <a:p>
            <a:pPr marL="449263" lvl="2">
              <a:buFont typeface="Arial" panose="020B0604020202020204" pitchFamily="34" charset="0"/>
              <a:buChar char="•"/>
            </a:pPr>
            <a:endParaRPr lang="en-GB" sz="1800" dirty="0">
              <a:latin typeface="+mn-lt"/>
            </a:endParaRPr>
          </a:p>
          <a:p>
            <a:pPr marL="182563" lvl="2" indent="0">
              <a:buNone/>
            </a:pPr>
            <a:endParaRPr lang="en-GB" b="0" i="0" dirty="0">
              <a:effectLst/>
              <a:latin typeface="+mn-lt"/>
            </a:endParaRPr>
          </a:p>
        </p:txBody>
      </p:sp>
      <p:sp>
        <p:nvSpPr>
          <p:cNvPr id="2" name="Slide Number Placeholder 1">
            <a:extLst>
              <a:ext uri="{FF2B5EF4-FFF2-40B4-BE49-F238E27FC236}">
                <a16:creationId xmlns:a16="http://schemas.microsoft.com/office/drawing/2014/main" id="{60E7907D-4A0A-CC8F-93D3-E2D82BF5A0C4}"/>
              </a:ext>
            </a:extLst>
          </p:cNvPr>
          <p:cNvSpPr>
            <a:spLocks noGrp="1"/>
          </p:cNvSpPr>
          <p:nvPr>
            <p:ph type="sldNum" sz="quarter" idx="12"/>
          </p:nvPr>
        </p:nvSpPr>
        <p:spPr/>
        <p:txBody>
          <a:bodyPr/>
          <a:lstStyle/>
          <a:p>
            <a:fld id="{EF892D59-8F09-EF4B-AD6D-DA609442F868}" type="slidenum">
              <a:rPr lang="en-GB" smtClean="0"/>
              <a:pPr/>
              <a:t>26</a:t>
            </a:fld>
            <a:endParaRPr lang="en-GB" dirty="0"/>
          </a:p>
        </p:txBody>
      </p:sp>
      <p:sp>
        <p:nvSpPr>
          <p:cNvPr id="3" name="Oval 2">
            <a:extLst>
              <a:ext uri="{FF2B5EF4-FFF2-40B4-BE49-F238E27FC236}">
                <a16:creationId xmlns:a16="http://schemas.microsoft.com/office/drawing/2014/main" id="{642C1065-CD26-207D-73CF-A6E6637D89D5}"/>
              </a:ext>
            </a:extLst>
          </p:cNvPr>
          <p:cNvSpPr/>
          <p:nvPr/>
        </p:nvSpPr>
        <p:spPr>
          <a:xfrm>
            <a:off x="607854" y="3266902"/>
            <a:ext cx="357447" cy="32419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Oval 3">
            <a:extLst>
              <a:ext uri="{FF2B5EF4-FFF2-40B4-BE49-F238E27FC236}">
                <a16:creationId xmlns:a16="http://schemas.microsoft.com/office/drawing/2014/main" id="{1CE69553-D415-0BD3-6C74-F635CD1B4255}"/>
              </a:ext>
            </a:extLst>
          </p:cNvPr>
          <p:cNvSpPr/>
          <p:nvPr/>
        </p:nvSpPr>
        <p:spPr>
          <a:xfrm>
            <a:off x="620379" y="2039389"/>
            <a:ext cx="357447" cy="32419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8" name="Straight Connector 7">
            <a:extLst>
              <a:ext uri="{FF2B5EF4-FFF2-40B4-BE49-F238E27FC236}">
                <a16:creationId xmlns:a16="http://schemas.microsoft.com/office/drawing/2014/main" id="{E84174B1-F352-FDDD-F8D7-E1A810B9AF89}"/>
              </a:ext>
            </a:extLst>
          </p:cNvPr>
          <p:cNvCxnSpPr>
            <a:cxnSpLocks/>
            <a:endCxn id="3" idx="0"/>
          </p:cNvCxnSpPr>
          <p:nvPr/>
        </p:nvCxnSpPr>
        <p:spPr>
          <a:xfrm>
            <a:off x="786578" y="2363585"/>
            <a:ext cx="0" cy="903317"/>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descr="A puzzle pieces with words on them&#10;&#10;AI-generated content may be incorrect.">
            <a:extLst>
              <a:ext uri="{FF2B5EF4-FFF2-40B4-BE49-F238E27FC236}">
                <a16:creationId xmlns:a16="http://schemas.microsoft.com/office/drawing/2014/main" id="{3F560394-99A4-8811-75E3-DA624FDE4744}"/>
              </a:ext>
            </a:extLst>
          </p:cNvPr>
          <p:cNvPicPr>
            <a:picLocks noChangeAspect="1"/>
          </p:cNvPicPr>
          <p:nvPr/>
        </p:nvPicPr>
        <p:blipFill>
          <a:blip r:embed="rId3"/>
          <a:stretch>
            <a:fillRect/>
          </a:stretch>
        </p:blipFill>
        <p:spPr>
          <a:xfrm>
            <a:off x="8977484" y="2039389"/>
            <a:ext cx="2921139" cy="3592051"/>
          </a:xfrm>
          <a:prstGeom prst="rect">
            <a:avLst/>
          </a:prstGeom>
        </p:spPr>
      </p:pic>
    </p:spTree>
    <p:extLst>
      <p:ext uri="{BB962C8B-B14F-4D97-AF65-F5344CB8AC3E}">
        <p14:creationId xmlns:p14="http://schemas.microsoft.com/office/powerpoint/2010/main" val="25124882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37A5F06-57AF-A1C2-60C2-35D085708B0A}"/>
            </a:ext>
          </a:extLst>
        </p:cNvPr>
        <p:cNvGrpSpPr/>
        <p:nvPr/>
      </p:nvGrpSpPr>
      <p:grpSpPr>
        <a:xfrm>
          <a:off x="0" y="0"/>
          <a:ext cx="0" cy="0"/>
          <a:chOff x="0" y="0"/>
          <a:chExt cx="0" cy="0"/>
        </a:xfrm>
      </p:grpSpPr>
      <p:sp>
        <p:nvSpPr>
          <p:cNvPr id="15362" name="Rectangle 2">
            <a:extLst>
              <a:ext uri="{FF2B5EF4-FFF2-40B4-BE49-F238E27FC236}">
                <a16:creationId xmlns:a16="http://schemas.microsoft.com/office/drawing/2014/main" id="{4B96DE03-549F-0785-FF52-B91CAE19AEC7}"/>
              </a:ext>
            </a:extLst>
          </p:cNvPr>
          <p:cNvSpPr>
            <a:spLocks noGrp="1" noChangeArrowheads="1"/>
          </p:cNvSpPr>
          <p:nvPr>
            <p:ph type="ctrTitle"/>
          </p:nvPr>
        </p:nvSpPr>
        <p:spPr/>
        <p:txBody>
          <a:bodyPr/>
          <a:lstStyle/>
          <a:p>
            <a:r>
              <a:rPr lang="en-GB" dirty="0"/>
              <a:t>Where does asyncio fit on?</a:t>
            </a:r>
          </a:p>
        </p:txBody>
      </p:sp>
      <p:sp>
        <p:nvSpPr>
          <p:cNvPr id="15363" name="Rectangle 3">
            <a:extLst>
              <a:ext uri="{FF2B5EF4-FFF2-40B4-BE49-F238E27FC236}">
                <a16:creationId xmlns:a16="http://schemas.microsoft.com/office/drawing/2014/main" id="{0639F94F-94A9-AA3A-6161-54399049D333}"/>
              </a:ext>
            </a:extLst>
          </p:cNvPr>
          <p:cNvSpPr>
            <a:spLocks noGrp="1" noChangeArrowheads="1"/>
          </p:cNvSpPr>
          <p:nvPr>
            <p:ph sz="quarter" idx="4"/>
          </p:nvPr>
        </p:nvSpPr>
        <p:spPr/>
        <p:txBody>
          <a:bodyPr>
            <a:noAutofit/>
          </a:bodyPr>
          <a:lstStyle/>
          <a:p>
            <a:pPr marL="182563" lvl="2" indent="-90488">
              <a:buNone/>
            </a:pPr>
            <a:r>
              <a:rPr lang="en-GB" b="1" dirty="0"/>
              <a:t>A (somewhat tricky) recap</a:t>
            </a:r>
          </a:p>
          <a:p>
            <a:pPr marL="449263" lvl="2">
              <a:buFont typeface="Arial" panose="020B0604020202020204" pitchFamily="34" charset="0"/>
              <a:buChar char="•"/>
            </a:pPr>
            <a:r>
              <a:rPr lang="en-GB" sz="1800" b="1" dirty="0">
                <a:latin typeface="+mn-lt"/>
              </a:rPr>
              <a:t>Parallelism </a:t>
            </a:r>
            <a:r>
              <a:rPr lang="en-GB" sz="1800" dirty="0">
                <a:latin typeface="+mn-lt"/>
              </a:rPr>
              <a:t>(multiprocessing</a:t>
            </a:r>
            <a:r>
              <a:rPr lang="en-GB" sz="1800" b="1" dirty="0">
                <a:latin typeface="+mn-lt"/>
              </a:rPr>
              <a:t>)</a:t>
            </a:r>
          </a:p>
          <a:p>
            <a:pPr marL="714375" lvl="2" indent="-265113">
              <a:buFont typeface="Montserrat" pitchFamily="2" charset="0"/>
              <a:buChar char="–"/>
            </a:pPr>
            <a:r>
              <a:rPr lang="en-GB" sz="1800" dirty="0">
                <a:latin typeface="+mn-lt"/>
              </a:rPr>
              <a:t>Multiple cores work together to complete single job faster</a:t>
            </a:r>
          </a:p>
          <a:p>
            <a:pPr marL="714375" lvl="2" indent="-265113">
              <a:buFont typeface="Montserrat" pitchFamily="2" charset="0"/>
              <a:buChar char="–"/>
            </a:pPr>
            <a:r>
              <a:rPr lang="en-GB" sz="1800" dirty="0">
                <a:latin typeface="+mn-lt"/>
              </a:rPr>
              <a:t>Bypasses GIL - true parallel execution</a:t>
            </a:r>
          </a:p>
          <a:p>
            <a:pPr marL="714375" lvl="2" indent="-265113">
              <a:buFont typeface="Montserrat" pitchFamily="2" charset="0"/>
              <a:buChar char="–"/>
            </a:pPr>
            <a:r>
              <a:rPr lang="en-GB" sz="1800" dirty="0">
                <a:latin typeface="+mn-lt"/>
              </a:rPr>
              <a:t>Suited for CPU-bound tasks like data analysis</a:t>
            </a:r>
          </a:p>
          <a:p>
            <a:pPr marL="449263" lvl="2">
              <a:buFont typeface="Arial" panose="020B0604020202020204" pitchFamily="34" charset="0"/>
              <a:buChar char="•"/>
            </a:pPr>
            <a:r>
              <a:rPr lang="en-GB" sz="1800" b="1" dirty="0">
                <a:latin typeface="+mn-lt"/>
              </a:rPr>
              <a:t>Multiprocessing </a:t>
            </a:r>
            <a:r>
              <a:rPr lang="en-GB" sz="1800" dirty="0">
                <a:latin typeface="+mn-lt"/>
              </a:rPr>
              <a:t>(multiprocessing)</a:t>
            </a:r>
          </a:p>
          <a:p>
            <a:pPr marL="714375" lvl="2" indent="-265113">
              <a:buFont typeface="Montserrat" pitchFamily="2" charset="0"/>
              <a:buChar char="–"/>
            </a:pPr>
            <a:r>
              <a:rPr lang="en-GB" sz="1800" dirty="0">
                <a:latin typeface="+mn-lt"/>
              </a:rPr>
              <a:t>Separate independent processes run on multiple cores</a:t>
            </a:r>
          </a:p>
          <a:p>
            <a:pPr marL="714375" lvl="2" indent="-265113">
              <a:buFont typeface="Montserrat" pitchFamily="2" charset="0"/>
              <a:buChar char="–"/>
            </a:pPr>
            <a:r>
              <a:rPr lang="en-GB" sz="1800" dirty="0">
                <a:latin typeface="+mn-lt"/>
              </a:rPr>
              <a:t>Bypasses GIL - each has own memory space</a:t>
            </a:r>
          </a:p>
          <a:p>
            <a:pPr marL="714375" lvl="2" indent="-265113">
              <a:buFont typeface="Montserrat" pitchFamily="2" charset="0"/>
              <a:buChar char="–"/>
            </a:pPr>
            <a:r>
              <a:rPr lang="en-GB" sz="1800" dirty="0">
                <a:latin typeface="+mn-lt"/>
              </a:rPr>
              <a:t>Effective for data analysis and machine learning</a:t>
            </a:r>
            <a:endParaRPr lang="en-GB" sz="1800" b="1" dirty="0">
              <a:latin typeface="+mn-lt"/>
            </a:endParaRPr>
          </a:p>
          <a:p>
            <a:pPr marL="449263" lvl="2">
              <a:buFont typeface="Arial" panose="020B0604020202020204" pitchFamily="34" charset="0"/>
              <a:buChar char="•"/>
            </a:pPr>
            <a:r>
              <a:rPr lang="en-GB" sz="1800" b="1" dirty="0">
                <a:latin typeface="+mn-lt"/>
              </a:rPr>
              <a:t>Concurrency </a:t>
            </a:r>
            <a:r>
              <a:rPr lang="en-GB" sz="1800" dirty="0">
                <a:latin typeface="+mn-lt"/>
              </a:rPr>
              <a:t>(concurrent.futures, </a:t>
            </a:r>
            <a:r>
              <a:rPr lang="en-GB" sz="1800" b="1" dirty="0">
                <a:latin typeface="+mn-lt"/>
              </a:rPr>
              <a:t>asyncio</a:t>
            </a:r>
            <a:r>
              <a:rPr lang="en-GB" sz="1800" dirty="0">
                <a:latin typeface="+mn-lt"/>
              </a:rPr>
              <a:t>)</a:t>
            </a:r>
          </a:p>
          <a:p>
            <a:pPr marL="714375" lvl="2" indent="-265113">
              <a:buFont typeface="Montserrat" pitchFamily="2" charset="0"/>
              <a:buChar char="–"/>
            </a:pPr>
            <a:r>
              <a:rPr lang="en-GB" sz="1800" dirty="0">
                <a:latin typeface="+mn-lt"/>
              </a:rPr>
              <a:t>Multiple tasks start, run and finish independently, but not always at same time</a:t>
            </a:r>
          </a:p>
          <a:p>
            <a:pPr marL="714375" lvl="2" indent="-265113">
              <a:buFont typeface="Montserrat" pitchFamily="2" charset="0"/>
              <a:buChar char="–"/>
            </a:pPr>
            <a:r>
              <a:rPr lang="en-GB" sz="1800" dirty="0">
                <a:latin typeface="+mn-lt"/>
              </a:rPr>
              <a:t>Allows efficient task switching during I/O bound tasks</a:t>
            </a:r>
          </a:p>
          <a:p>
            <a:pPr marL="449263" lvl="2">
              <a:buFont typeface="Arial" panose="020B0604020202020204" pitchFamily="34" charset="0"/>
              <a:buChar char="•"/>
            </a:pPr>
            <a:r>
              <a:rPr lang="en-GB" sz="1800" b="1" dirty="0">
                <a:latin typeface="+mn-lt"/>
              </a:rPr>
              <a:t>Threading</a:t>
            </a:r>
            <a:r>
              <a:rPr lang="en-GB" sz="1800" dirty="0">
                <a:latin typeface="+mn-lt"/>
              </a:rPr>
              <a:t> (threading)</a:t>
            </a:r>
          </a:p>
          <a:p>
            <a:pPr marL="714375" lvl="2" indent="-265113">
              <a:buFont typeface="Montserrat" pitchFamily="2" charset="0"/>
              <a:buChar char="–"/>
            </a:pPr>
            <a:r>
              <a:rPr lang="en-GB" sz="1800" dirty="0">
                <a:latin typeface="+mn-lt"/>
              </a:rPr>
              <a:t>Multiple threads run with a single process, sharing same memory</a:t>
            </a:r>
          </a:p>
          <a:p>
            <a:pPr marL="714375" lvl="2" indent="-265113">
              <a:buFont typeface="Montserrat" pitchFamily="2" charset="0"/>
              <a:buChar char="–"/>
            </a:pPr>
            <a:r>
              <a:rPr lang="en-GB" sz="1800" dirty="0">
                <a:latin typeface="+mn-lt"/>
              </a:rPr>
              <a:t>Restricted by GIL so ideal for wait based tasks like File I/O. network requests</a:t>
            </a:r>
          </a:p>
          <a:p>
            <a:pPr marL="449263" lvl="2">
              <a:buFont typeface="Arial" panose="020B0604020202020204" pitchFamily="34" charset="0"/>
              <a:buChar char="•"/>
            </a:pPr>
            <a:endParaRPr lang="en-GB" sz="1800" dirty="0">
              <a:latin typeface="+mn-lt"/>
            </a:endParaRPr>
          </a:p>
          <a:p>
            <a:pPr marL="449263" lvl="2">
              <a:buFont typeface="Arial" panose="020B0604020202020204" pitchFamily="34" charset="0"/>
              <a:buChar char="•"/>
            </a:pPr>
            <a:endParaRPr lang="en-GB" sz="1800" dirty="0">
              <a:latin typeface="+mn-lt"/>
            </a:endParaRPr>
          </a:p>
          <a:p>
            <a:pPr marL="182563" lvl="2" indent="0">
              <a:buNone/>
            </a:pPr>
            <a:endParaRPr lang="en-GB" b="0" i="0" dirty="0">
              <a:effectLst/>
              <a:latin typeface="+mn-lt"/>
            </a:endParaRPr>
          </a:p>
        </p:txBody>
      </p:sp>
      <p:sp>
        <p:nvSpPr>
          <p:cNvPr id="2" name="Slide Number Placeholder 1">
            <a:extLst>
              <a:ext uri="{FF2B5EF4-FFF2-40B4-BE49-F238E27FC236}">
                <a16:creationId xmlns:a16="http://schemas.microsoft.com/office/drawing/2014/main" id="{CC52C86D-E82D-08D5-E127-D3B00E04B550}"/>
              </a:ext>
            </a:extLst>
          </p:cNvPr>
          <p:cNvSpPr>
            <a:spLocks noGrp="1"/>
          </p:cNvSpPr>
          <p:nvPr>
            <p:ph type="sldNum" sz="quarter" idx="12"/>
          </p:nvPr>
        </p:nvSpPr>
        <p:spPr/>
        <p:txBody>
          <a:bodyPr/>
          <a:lstStyle/>
          <a:p>
            <a:fld id="{EF892D59-8F09-EF4B-AD6D-DA609442F868}" type="slidenum">
              <a:rPr lang="en-GB" smtClean="0"/>
              <a:pPr/>
              <a:t>27</a:t>
            </a:fld>
            <a:endParaRPr lang="en-GB" dirty="0"/>
          </a:p>
        </p:txBody>
      </p:sp>
      <p:sp>
        <p:nvSpPr>
          <p:cNvPr id="3" name="Oval 2">
            <a:extLst>
              <a:ext uri="{FF2B5EF4-FFF2-40B4-BE49-F238E27FC236}">
                <a16:creationId xmlns:a16="http://schemas.microsoft.com/office/drawing/2014/main" id="{A9246A07-98F4-57B1-198F-04365F4F2CD6}"/>
              </a:ext>
            </a:extLst>
          </p:cNvPr>
          <p:cNvSpPr/>
          <p:nvPr/>
        </p:nvSpPr>
        <p:spPr>
          <a:xfrm>
            <a:off x="607854" y="3266902"/>
            <a:ext cx="357447" cy="32419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Oval 3">
            <a:extLst>
              <a:ext uri="{FF2B5EF4-FFF2-40B4-BE49-F238E27FC236}">
                <a16:creationId xmlns:a16="http://schemas.microsoft.com/office/drawing/2014/main" id="{B9AC5DF5-4E7E-31B1-2D30-CB41BD4629F7}"/>
              </a:ext>
            </a:extLst>
          </p:cNvPr>
          <p:cNvSpPr/>
          <p:nvPr/>
        </p:nvSpPr>
        <p:spPr>
          <a:xfrm>
            <a:off x="620379" y="2039389"/>
            <a:ext cx="357447" cy="32419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8" name="Straight Connector 7">
            <a:extLst>
              <a:ext uri="{FF2B5EF4-FFF2-40B4-BE49-F238E27FC236}">
                <a16:creationId xmlns:a16="http://schemas.microsoft.com/office/drawing/2014/main" id="{FF3B4412-3477-C02D-BA9D-BD72FB58C5E4}"/>
              </a:ext>
            </a:extLst>
          </p:cNvPr>
          <p:cNvCxnSpPr>
            <a:cxnSpLocks/>
            <a:endCxn id="3" idx="0"/>
          </p:cNvCxnSpPr>
          <p:nvPr/>
        </p:nvCxnSpPr>
        <p:spPr>
          <a:xfrm>
            <a:off x="786578" y="2363585"/>
            <a:ext cx="0" cy="903317"/>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descr="A puzzle pieces with words on them&#10;&#10;AI-generated content may be incorrect.">
            <a:extLst>
              <a:ext uri="{FF2B5EF4-FFF2-40B4-BE49-F238E27FC236}">
                <a16:creationId xmlns:a16="http://schemas.microsoft.com/office/drawing/2014/main" id="{031A2482-DA51-A4AA-E005-9DE908CAE4BA}"/>
              </a:ext>
            </a:extLst>
          </p:cNvPr>
          <p:cNvPicPr>
            <a:picLocks noChangeAspect="1"/>
          </p:cNvPicPr>
          <p:nvPr/>
        </p:nvPicPr>
        <p:blipFill>
          <a:blip r:embed="rId3"/>
          <a:stretch>
            <a:fillRect/>
          </a:stretch>
        </p:blipFill>
        <p:spPr>
          <a:xfrm>
            <a:off x="8977484" y="2039389"/>
            <a:ext cx="2921139" cy="3592051"/>
          </a:xfrm>
          <a:prstGeom prst="rect">
            <a:avLst/>
          </a:prstGeom>
        </p:spPr>
      </p:pic>
    </p:spTree>
    <p:extLst>
      <p:ext uri="{BB962C8B-B14F-4D97-AF65-F5344CB8AC3E}">
        <p14:creationId xmlns:p14="http://schemas.microsoft.com/office/powerpoint/2010/main" val="1403260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14DDC-DAE2-0072-84D7-09AD5AE61B8A}"/>
            </a:ext>
          </a:extLst>
        </p:cNvPr>
        <p:cNvGrpSpPr/>
        <p:nvPr/>
      </p:nvGrpSpPr>
      <p:grpSpPr>
        <a:xfrm>
          <a:off x="0" y="0"/>
          <a:ext cx="0" cy="0"/>
          <a:chOff x="0" y="0"/>
          <a:chExt cx="0" cy="0"/>
        </a:xfrm>
      </p:grpSpPr>
      <p:sp>
        <p:nvSpPr>
          <p:cNvPr id="15362" name="Rectangle 2">
            <a:extLst>
              <a:ext uri="{FF2B5EF4-FFF2-40B4-BE49-F238E27FC236}">
                <a16:creationId xmlns:a16="http://schemas.microsoft.com/office/drawing/2014/main" id="{7CEC457C-FC9E-074E-F0B5-28DC267AFF5B}"/>
              </a:ext>
            </a:extLst>
          </p:cNvPr>
          <p:cNvSpPr>
            <a:spLocks noGrp="1" noChangeArrowheads="1"/>
          </p:cNvSpPr>
          <p:nvPr>
            <p:ph type="ctrTitle"/>
          </p:nvPr>
        </p:nvSpPr>
        <p:spPr/>
        <p:txBody>
          <a:bodyPr/>
          <a:lstStyle/>
          <a:p>
            <a:r>
              <a:rPr lang="en-GB" dirty="0"/>
              <a:t>asyncio - look and feel of concurrency</a:t>
            </a:r>
          </a:p>
        </p:txBody>
      </p:sp>
      <p:sp>
        <p:nvSpPr>
          <p:cNvPr id="15363" name="Rectangle 3">
            <a:extLst>
              <a:ext uri="{FF2B5EF4-FFF2-40B4-BE49-F238E27FC236}">
                <a16:creationId xmlns:a16="http://schemas.microsoft.com/office/drawing/2014/main" id="{A07DD9E5-88CE-1F47-C424-C54DB06CB589}"/>
              </a:ext>
            </a:extLst>
          </p:cNvPr>
          <p:cNvSpPr>
            <a:spLocks noGrp="1" noChangeArrowheads="1"/>
          </p:cNvSpPr>
          <p:nvPr>
            <p:ph sz="quarter" idx="4"/>
          </p:nvPr>
        </p:nvSpPr>
        <p:spPr/>
        <p:txBody>
          <a:bodyPr>
            <a:noAutofit/>
          </a:bodyPr>
          <a:lstStyle/>
          <a:p>
            <a:pPr marL="88900" lvl="2" indent="0">
              <a:buNone/>
            </a:pPr>
            <a:r>
              <a:rPr lang="en-GB" b="1" dirty="0"/>
              <a:t>asyncio - “the library to write concurrent code”</a:t>
            </a:r>
          </a:p>
          <a:p>
            <a:pPr marL="449263" lvl="2">
              <a:buFont typeface="Arial" panose="020B0604020202020204" pitchFamily="34" charset="0"/>
              <a:buChar char="•"/>
            </a:pPr>
            <a:r>
              <a:rPr lang="en-GB" sz="1800" dirty="0">
                <a:latin typeface="+mn-lt"/>
              </a:rPr>
              <a:t>Single-threaded design that uses an event loop</a:t>
            </a:r>
          </a:p>
          <a:p>
            <a:pPr marL="449263" lvl="2">
              <a:buFont typeface="Arial" panose="020B0604020202020204" pitchFamily="34" charset="0"/>
              <a:buChar char="•"/>
            </a:pPr>
            <a:r>
              <a:rPr lang="en-GB" sz="1800" dirty="0">
                <a:latin typeface="+mn-lt"/>
              </a:rPr>
              <a:t>Not parallelism, more aligned to threading than multiprocessing</a:t>
            </a:r>
          </a:p>
          <a:p>
            <a:pPr marL="449263" lvl="2">
              <a:buFont typeface="Arial" panose="020B0604020202020204" pitchFamily="34" charset="0"/>
              <a:buChar char="•"/>
            </a:pPr>
            <a:r>
              <a:rPr lang="en-GB" sz="1800" dirty="0">
                <a:latin typeface="+mn-lt"/>
              </a:rPr>
              <a:t>Provides a foundation for running/managing coroutines</a:t>
            </a:r>
            <a:endParaRPr lang="en-GB" b="0" i="0" dirty="0">
              <a:effectLst/>
              <a:latin typeface="+mn-lt"/>
            </a:endParaRPr>
          </a:p>
          <a:p>
            <a:pPr marL="88900" lvl="2" indent="0">
              <a:buNone/>
            </a:pPr>
            <a:r>
              <a:rPr lang="en-GB" b="1" dirty="0"/>
              <a:t>asyncio - the package </a:t>
            </a:r>
            <a:r>
              <a:rPr lang="en-GB" dirty="0"/>
              <a:t>(</a:t>
            </a:r>
            <a:r>
              <a:rPr lang="en-GB" dirty="0">
                <a:latin typeface="+mn-lt"/>
              </a:rPr>
              <a:t>Python 3.4 but rapidly evolved from 3.7)</a:t>
            </a:r>
          </a:p>
          <a:p>
            <a:pPr marL="449263" lvl="2">
              <a:buFont typeface="Arial" panose="020B0604020202020204" pitchFamily="34" charset="0"/>
              <a:buChar char="•"/>
            </a:pPr>
            <a:r>
              <a:rPr lang="en-GB" sz="1800" dirty="0">
                <a:latin typeface="+mn-lt"/>
              </a:rPr>
              <a:t>Provides two new keywords </a:t>
            </a:r>
            <a:r>
              <a:rPr lang="en-GB" sz="1800" b="1" dirty="0">
                <a:latin typeface="+mn-lt"/>
              </a:rPr>
              <a:t>async</a:t>
            </a:r>
            <a:r>
              <a:rPr lang="en-GB" sz="1800" dirty="0">
                <a:latin typeface="+mn-lt"/>
              </a:rPr>
              <a:t>/</a:t>
            </a:r>
            <a:r>
              <a:rPr lang="en-GB" sz="1800" b="1" dirty="0">
                <a:latin typeface="+mn-lt"/>
              </a:rPr>
              <a:t>await</a:t>
            </a:r>
            <a:r>
              <a:rPr lang="en-GB" sz="1800" dirty="0">
                <a:latin typeface="+mn-lt"/>
              </a:rPr>
              <a:t> for defining coroutines</a:t>
            </a:r>
          </a:p>
          <a:p>
            <a:pPr marL="449263" lvl="2">
              <a:buFont typeface="Arial" panose="020B0604020202020204" pitchFamily="34" charset="0"/>
              <a:buChar char="•"/>
            </a:pPr>
            <a:r>
              <a:rPr lang="en-GB" sz="1800" dirty="0">
                <a:latin typeface="+mn-lt"/>
              </a:rPr>
              <a:t>Provides a foundation for running/managing </a:t>
            </a:r>
            <a:r>
              <a:rPr lang="en-GB" sz="1800" b="1" dirty="0">
                <a:latin typeface="+mn-lt"/>
              </a:rPr>
              <a:t>coroutines</a:t>
            </a:r>
            <a:endParaRPr lang="en-GB" sz="1800" b="1" i="0" dirty="0">
              <a:effectLst/>
              <a:latin typeface="+mn-lt"/>
            </a:endParaRPr>
          </a:p>
          <a:p>
            <a:pPr marL="88900" lvl="2" indent="0">
              <a:buNone/>
            </a:pPr>
            <a:r>
              <a:rPr lang="en-GB" b="1" dirty="0"/>
              <a:t>asyncio - the components</a:t>
            </a:r>
          </a:p>
          <a:p>
            <a:pPr marL="449263" lvl="2">
              <a:buFont typeface="Arial" panose="020B0604020202020204" pitchFamily="34" charset="0"/>
              <a:buChar char="•"/>
            </a:pPr>
            <a:r>
              <a:rPr lang="en-GB" sz="1800" b="1" i="0" dirty="0">
                <a:effectLst/>
                <a:latin typeface="+mn-lt"/>
              </a:rPr>
              <a:t>async</a:t>
            </a:r>
            <a:r>
              <a:rPr lang="en-GB" sz="1800" i="0" dirty="0">
                <a:effectLst/>
                <a:latin typeface="+mn-lt"/>
              </a:rPr>
              <a:t> – a piece of code which tells python that the object can be used asynchronously </a:t>
            </a:r>
          </a:p>
          <a:p>
            <a:pPr marL="449263" lvl="2">
              <a:buFont typeface="Arial" panose="020B0604020202020204" pitchFamily="34" charset="0"/>
              <a:buChar char="•"/>
            </a:pPr>
            <a:endParaRPr lang="en-GB" dirty="0">
              <a:latin typeface="+mn-lt"/>
            </a:endParaRPr>
          </a:p>
          <a:p>
            <a:pPr marL="449263" lvl="2">
              <a:buFont typeface="Arial" panose="020B0604020202020204" pitchFamily="34" charset="0"/>
              <a:buChar char="•"/>
            </a:pPr>
            <a:endParaRPr lang="en-GB" dirty="0">
              <a:latin typeface="+mn-lt"/>
            </a:endParaRPr>
          </a:p>
          <a:p>
            <a:pPr marL="449263" lvl="2">
              <a:buFont typeface="Arial" panose="020B0604020202020204" pitchFamily="34" charset="0"/>
              <a:buChar char="•"/>
            </a:pPr>
            <a:endParaRPr lang="en-GB" sz="1600" i="0" dirty="0">
              <a:effectLst/>
              <a:latin typeface="+mn-lt"/>
            </a:endParaRPr>
          </a:p>
          <a:p>
            <a:pPr marL="449263" lvl="2">
              <a:buFont typeface="Arial" panose="020B0604020202020204" pitchFamily="34" charset="0"/>
              <a:buChar char="•"/>
            </a:pPr>
            <a:r>
              <a:rPr lang="en-GB" sz="1800" b="1" i="0" dirty="0">
                <a:effectLst/>
                <a:latin typeface="+mn-lt"/>
              </a:rPr>
              <a:t>await</a:t>
            </a:r>
            <a:r>
              <a:rPr lang="en-GB" sz="1800" i="0" dirty="0">
                <a:effectLst/>
                <a:latin typeface="+mn-lt"/>
              </a:rPr>
              <a:t> – this tells the code to pause and wait for something to happen.</a:t>
            </a:r>
          </a:p>
          <a:p>
            <a:pPr marL="88900" lvl="2" indent="0">
              <a:buNone/>
            </a:pPr>
            <a:endParaRPr lang="en-GB" b="1" dirty="0"/>
          </a:p>
          <a:p>
            <a:pPr marL="88900" lvl="2" indent="0">
              <a:buNone/>
            </a:pPr>
            <a:endParaRPr lang="en-GB" b="1" dirty="0"/>
          </a:p>
        </p:txBody>
      </p:sp>
      <p:sp>
        <p:nvSpPr>
          <p:cNvPr id="2" name="Slide Number Placeholder 1">
            <a:extLst>
              <a:ext uri="{FF2B5EF4-FFF2-40B4-BE49-F238E27FC236}">
                <a16:creationId xmlns:a16="http://schemas.microsoft.com/office/drawing/2014/main" id="{F1ECC1E2-F4B2-3BD7-8165-4D0BB5C48692}"/>
              </a:ext>
            </a:extLst>
          </p:cNvPr>
          <p:cNvSpPr>
            <a:spLocks noGrp="1"/>
          </p:cNvSpPr>
          <p:nvPr>
            <p:ph type="sldNum" sz="quarter" idx="12"/>
          </p:nvPr>
        </p:nvSpPr>
        <p:spPr/>
        <p:txBody>
          <a:bodyPr/>
          <a:lstStyle/>
          <a:p>
            <a:fld id="{EF892D59-8F09-EF4B-AD6D-DA609442F868}" type="slidenum">
              <a:rPr lang="en-GB" smtClean="0"/>
              <a:pPr/>
              <a:t>28</a:t>
            </a:fld>
            <a:endParaRPr lang="en-GB" dirty="0"/>
          </a:p>
        </p:txBody>
      </p:sp>
      <p:sp>
        <p:nvSpPr>
          <p:cNvPr id="3" name="Text Box 4">
            <a:extLst>
              <a:ext uri="{FF2B5EF4-FFF2-40B4-BE49-F238E27FC236}">
                <a16:creationId xmlns:a16="http://schemas.microsoft.com/office/drawing/2014/main" id="{6EE7F5FF-E36B-7749-DB46-AE6F5E60FDD7}"/>
              </a:ext>
            </a:extLst>
          </p:cNvPr>
          <p:cNvSpPr txBox="1">
            <a:spLocks noChangeArrowheads="1"/>
          </p:cNvSpPr>
          <p:nvPr/>
        </p:nvSpPr>
        <p:spPr bwMode="auto">
          <a:xfrm>
            <a:off x="974746" y="4646258"/>
            <a:ext cx="2695950" cy="646331"/>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async def test():</a:t>
            </a:r>
          </a:p>
          <a:p>
            <a:pPr>
              <a:spcBef>
                <a:spcPct val="0"/>
              </a:spcBef>
            </a:pPr>
            <a:r>
              <a:rPr lang="en-GB" sz="1800" b="1" dirty="0">
                <a:solidFill>
                  <a:schemeClr val="bg1"/>
                </a:solidFill>
                <a:latin typeface="Consolas" panose="020B0609020204030204" pitchFamily="49" charset="0"/>
              </a:rPr>
              <a:t>    some code</a:t>
            </a:r>
          </a:p>
        </p:txBody>
      </p:sp>
      <p:sp>
        <p:nvSpPr>
          <p:cNvPr id="4" name="Text Box 4">
            <a:extLst>
              <a:ext uri="{FF2B5EF4-FFF2-40B4-BE49-F238E27FC236}">
                <a16:creationId xmlns:a16="http://schemas.microsoft.com/office/drawing/2014/main" id="{664BC010-361E-4F82-0758-9A8F95904015}"/>
              </a:ext>
            </a:extLst>
          </p:cNvPr>
          <p:cNvSpPr txBox="1">
            <a:spLocks noChangeArrowheads="1"/>
          </p:cNvSpPr>
          <p:nvPr/>
        </p:nvSpPr>
        <p:spPr bwMode="auto">
          <a:xfrm>
            <a:off x="974746" y="5802719"/>
            <a:ext cx="2695950" cy="92333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async def test():</a:t>
            </a:r>
          </a:p>
          <a:p>
            <a:pPr>
              <a:spcBef>
                <a:spcPct val="0"/>
              </a:spcBef>
            </a:pPr>
            <a:r>
              <a:rPr lang="en-GB" sz="1800" b="1" dirty="0">
                <a:solidFill>
                  <a:schemeClr val="bg1"/>
                </a:solidFill>
                <a:latin typeface="Consolas" panose="020B0609020204030204" pitchFamily="49" charset="0"/>
              </a:rPr>
              <a:t>    </a:t>
            </a:r>
            <a:r>
              <a:rPr lang="en-GB" sz="1800" dirty="0">
                <a:solidFill>
                  <a:schemeClr val="bg1"/>
                </a:solidFill>
                <a:latin typeface="Consolas" panose="020B0609020204030204" pitchFamily="49" charset="0"/>
              </a:rPr>
              <a:t>await y()</a:t>
            </a:r>
          </a:p>
          <a:p>
            <a:pPr>
              <a:spcBef>
                <a:spcPct val="0"/>
              </a:spcBef>
            </a:pPr>
            <a:r>
              <a:rPr lang="en-GB" sz="1800" b="1" dirty="0">
                <a:solidFill>
                  <a:schemeClr val="bg1"/>
                </a:solidFill>
                <a:latin typeface="Consolas" panose="020B0609020204030204" pitchFamily="49" charset="0"/>
              </a:rPr>
              <a:t>    return y</a:t>
            </a:r>
          </a:p>
        </p:txBody>
      </p:sp>
    </p:spTree>
    <p:extLst>
      <p:ext uri="{BB962C8B-B14F-4D97-AF65-F5344CB8AC3E}">
        <p14:creationId xmlns:p14="http://schemas.microsoft.com/office/powerpoint/2010/main" val="10577349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p:txBody>
          <a:bodyPr/>
          <a:lstStyle/>
          <a:p>
            <a:r>
              <a:rPr lang="en-GB" dirty="0"/>
              <a:t>Example using asyncio</a:t>
            </a:r>
          </a:p>
        </p:txBody>
      </p:sp>
      <p:sp>
        <p:nvSpPr>
          <p:cNvPr id="15363" name="Rectangle 3"/>
          <p:cNvSpPr>
            <a:spLocks noGrp="1" noChangeArrowheads="1"/>
          </p:cNvSpPr>
          <p:nvPr>
            <p:ph sz="quarter" idx="4"/>
          </p:nvPr>
        </p:nvSpPr>
        <p:spPr/>
        <p:txBody>
          <a:bodyPr>
            <a:normAutofit/>
          </a:bodyPr>
          <a:lstStyle/>
          <a:p>
            <a:pPr marL="88900" lvl="2" indent="0">
              <a:buNone/>
            </a:pPr>
            <a:endParaRPr lang="en-GB" sz="1600" dirty="0">
              <a:solidFill>
                <a:srgbClr val="222222"/>
              </a:solidFill>
              <a:latin typeface="+mn-lt"/>
            </a:endParaRPr>
          </a:p>
          <a:p>
            <a:pPr marL="88900" lvl="2" indent="0">
              <a:buNone/>
            </a:pPr>
            <a:endParaRPr lang="en-GB" i="0" dirty="0">
              <a:solidFill>
                <a:srgbClr val="222222"/>
              </a:solidFill>
              <a:effectLst/>
              <a:latin typeface="+mn-lt"/>
            </a:endParaRPr>
          </a:p>
        </p:txBody>
      </p:sp>
      <p:sp>
        <p:nvSpPr>
          <p:cNvPr id="3" name="Slide Number Placeholder 2">
            <a:extLst>
              <a:ext uri="{FF2B5EF4-FFF2-40B4-BE49-F238E27FC236}">
                <a16:creationId xmlns:a16="http://schemas.microsoft.com/office/drawing/2014/main" id="{BA2822AF-2AC2-1FD7-F519-6BCB90F67A5D}"/>
              </a:ext>
            </a:extLst>
          </p:cNvPr>
          <p:cNvSpPr>
            <a:spLocks noGrp="1"/>
          </p:cNvSpPr>
          <p:nvPr>
            <p:ph type="sldNum" sz="quarter" idx="12"/>
          </p:nvPr>
        </p:nvSpPr>
        <p:spPr/>
        <p:txBody>
          <a:bodyPr/>
          <a:lstStyle/>
          <a:p>
            <a:fld id="{EF892D59-8F09-EF4B-AD6D-DA609442F868}" type="slidenum">
              <a:rPr lang="en-GB" smtClean="0"/>
              <a:pPr/>
              <a:t>29</a:t>
            </a:fld>
            <a:endParaRPr lang="en-GB" dirty="0"/>
          </a:p>
        </p:txBody>
      </p:sp>
      <p:sp>
        <p:nvSpPr>
          <p:cNvPr id="2" name="Text Box 4">
            <a:extLst>
              <a:ext uri="{FF2B5EF4-FFF2-40B4-BE49-F238E27FC236}">
                <a16:creationId xmlns:a16="http://schemas.microsoft.com/office/drawing/2014/main" id="{BB952657-D4E8-054B-0008-1507EEA46A18}"/>
              </a:ext>
            </a:extLst>
          </p:cNvPr>
          <p:cNvSpPr txBox="1">
            <a:spLocks noChangeArrowheads="1"/>
          </p:cNvSpPr>
          <p:nvPr/>
        </p:nvSpPr>
        <p:spPr bwMode="auto">
          <a:xfrm>
            <a:off x="430937" y="1211852"/>
            <a:ext cx="6964092" cy="4770537"/>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rPr>
              <a:t>import </a:t>
            </a:r>
            <a:r>
              <a:rPr lang="en-GB" sz="1600" b="1" dirty="0">
                <a:solidFill>
                  <a:schemeClr val="bg1"/>
                </a:solidFill>
                <a:latin typeface="Consolas" panose="020B0609020204030204" pitchFamily="49" charset="0"/>
              </a:rPr>
              <a:t>asyncio</a:t>
            </a:r>
          </a:p>
          <a:p>
            <a:pPr>
              <a:spcBef>
                <a:spcPct val="0"/>
              </a:spcBef>
            </a:pPr>
            <a:endParaRPr lang="en-GB" sz="1600" dirty="0">
              <a:solidFill>
                <a:schemeClr val="bg1"/>
              </a:solidFill>
              <a:latin typeface="Consolas" panose="020B0609020204030204" pitchFamily="49" charset="0"/>
            </a:endParaRPr>
          </a:p>
          <a:p>
            <a:pPr>
              <a:spcBef>
                <a:spcPct val="0"/>
              </a:spcBef>
            </a:pPr>
            <a:r>
              <a:rPr lang="en-GB" sz="1600" b="1" dirty="0">
                <a:solidFill>
                  <a:schemeClr val="bg1"/>
                </a:solidFill>
                <a:latin typeface="Consolas" panose="020B0609020204030204" pitchFamily="49" charset="0"/>
              </a:rPr>
              <a:t>async</a:t>
            </a:r>
            <a:r>
              <a:rPr lang="en-GB" sz="1600" dirty="0">
                <a:solidFill>
                  <a:schemeClr val="bg1"/>
                </a:solidFill>
                <a:latin typeface="Consolas" panose="020B0609020204030204" pitchFamily="49" charset="0"/>
              </a:rPr>
              <a:t> def fetch_data(source):</a:t>
            </a:r>
          </a:p>
          <a:p>
            <a:pPr>
              <a:spcBef>
                <a:spcPct val="0"/>
              </a:spcBef>
            </a:pPr>
            <a:r>
              <a:rPr lang="en-GB" sz="1600" dirty="0">
                <a:solidFill>
                  <a:schemeClr val="bg1"/>
                </a:solidFill>
                <a:latin typeface="Consolas" panose="020B0609020204030204" pitchFamily="49" charset="0"/>
              </a:rPr>
              <a:t>    print(f"Fetching data from {source}...")</a:t>
            </a:r>
          </a:p>
          <a:p>
            <a:pPr>
              <a:spcBef>
                <a:spcPct val="0"/>
              </a:spcBef>
            </a:pPr>
            <a:r>
              <a:rPr lang="en-GB" sz="1600" dirty="0">
                <a:solidFill>
                  <a:schemeClr val="bg1"/>
                </a:solidFill>
                <a:latin typeface="Consolas" panose="020B0609020204030204" pitchFamily="49" charset="0"/>
              </a:rPr>
              <a:t>    </a:t>
            </a:r>
            <a:r>
              <a:rPr lang="en-GB" sz="1600" b="1" dirty="0">
                <a:solidFill>
                  <a:schemeClr val="bg1"/>
                </a:solidFill>
                <a:latin typeface="Consolas" panose="020B0609020204030204" pitchFamily="49" charset="0"/>
              </a:rPr>
              <a:t>await asyncio.sleep(2</a:t>
            </a:r>
            <a:r>
              <a:rPr lang="en-GB" sz="1600" dirty="0">
                <a:solidFill>
                  <a:schemeClr val="bg1"/>
                </a:solidFill>
                <a:latin typeface="Consolas" panose="020B0609020204030204" pitchFamily="49" charset="0"/>
              </a:rPr>
              <a:t>)  # Simulate network request</a:t>
            </a:r>
          </a:p>
          <a:p>
            <a:pPr>
              <a:spcBef>
                <a:spcPct val="0"/>
              </a:spcBef>
            </a:pPr>
            <a:r>
              <a:rPr lang="en-GB" sz="1600" dirty="0">
                <a:solidFill>
                  <a:schemeClr val="bg1"/>
                </a:solidFill>
                <a:latin typeface="Consolas" panose="020B0609020204030204" pitchFamily="49" charset="0"/>
              </a:rPr>
              <a:t>    print(f"Finished fetching from {source}")</a:t>
            </a:r>
          </a:p>
          <a:p>
            <a:pPr>
              <a:spcBef>
                <a:spcPct val="0"/>
              </a:spcBef>
            </a:pPr>
            <a:r>
              <a:rPr lang="en-GB" sz="1600" dirty="0">
                <a:solidFill>
                  <a:schemeClr val="bg1"/>
                </a:solidFill>
                <a:latin typeface="Consolas" panose="020B0609020204030204" pitchFamily="49" charset="0"/>
              </a:rPr>
              <a:t>    return f"Data from {source}"</a:t>
            </a:r>
          </a:p>
          <a:p>
            <a:pPr>
              <a:spcBef>
                <a:spcPct val="0"/>
              </a:spcBef>
            </a:pPr>
            <a:endParaRPr lang="en-GB" sz="1600" dirty="0">
              <a:solidFill>
                <a:schemeClr val="bg1"/>
              </a:solidFill>
              <a:latin typeface="Consolas" panose="020B0609020204030204" pitchFamily="49" charset="0"/>
            </a:endParaRPr>
          </a:p>
          <a:p>
            <a:pPr>
              <a:spcBef>
                <a:spcPct val="0"/>
              </a:spcBef>
            </a:pPr>
            <a:r>
              <a:rPr lang="en-GB" sz="1600" b="1" dirty="0">
                <a:solidFill>
                  <a:schemeClr val="bg1"/>
                </a:solidFill>
                <a:latin typeface="Consolas" panose="020B0609020204030204" pitchFamily="49" charset="0"/>
              </a:rPr>
              <a:t>async</a:t>
            </a:r>
            <a:r>
              <a:rPr lang="en-GB" sz="1600" dirty="0">
                <a:solidFill>
                  <a:schemeClr val="bg1"/>
                </a:solidFill>
                <a:latin typeface="Consolas" panose="020B0609020204030204" pitchFamily="49" charset="0"/>
              </a:rPr>
              <a:t> def main():</a:t>
            </a:r>
          </a:p>
          <a:p>
            <a:pPr>
              <a:spcBef>
                <a:spcPct val="0"/>
              </a:spcBef>
            </a:pPr>
            <a:r>
              <a:rPr lang="en-GB" sz="1600" dirty="0">
                <a:solidFill>
                  <a:schemeClr val="bg1"/>
                </a:solidFill>
                <a:latin typeface="Consolas" panose="020B0609020204030204" pitchFamily="49" charset="0"/>
              </a:rPr>
              <a:t>    # Run </a:t>
            </a:r>
            <a:r>
              <a:rPr lang="en-GB" sz="1600" dirty="0" err="1">
                <a:solidFill>
                  <a:schemeClr val="bg1"/>
                </a:solidFill>
                <a:latin typeface="Consolas" panose="020B0609020204030204" pitchFamily="49" charset="0"/>
              </a:rPr>
              <a:t>mAultiple</a:t>
            </a:r>
            <a:r>
              <a:rPr lang="en-GB" sz="1600" dirty="0">
                <a:solidFill>
                  <a:schemeClr val="bg1"/>
                </a:solidFill>
                <a:latin typeface="Consolas" panose="020B0609020204030204" pitchFamily="49" charset="0"/>
              </a:rPr>
              <a:t> tasks concurrently</a:t>
            </a:r>
          </a:p>
          <a:p>
            <a:pPr>
              <a:spcBef>
                <a:spcPct val="0"/>
              </a:spcBef>
            </a:pPr>
            <a:r>
              <a:rPr lang="en-GB" sz="1600" dirty="0">
                <a:solidFill>
                  <a:schemeClr val="bg1"/>
                </a:solidFill>
                <a:latin typeface="Consolas" panose="020B0609020204030204" pitchFamily="49" charset="0"/>
              </a:rPr>
              <a:t>    task1 = </a:t>
            </a:r>
            <a:r>
              <a:rPr lang="en-GB" sz="1600" b="1" dirty="0">
                <a:solidFill>
                  <a:schemeClr val="bg1"/>
                </a:solidFill>
                <a:latin typeface="Consolas" panose="020B0609020204030204" pitchFamily="49" charset="0"/>
              </a:rPr>
              <a:t>asyncio.create_task(fetch_data("API 1"))</a:t>
            </a:r>
          </a:p>
          <a:p>
            <a:pPr>
              <a:spcBef>
                <a:spcPct val="0"/>
              </a:spcBef>
            </a:pPr>
            <a:r>
              <a:rPr lang="en-GB" sz="1600" dirty="0">
                <a:solidFill>
                  <a:schemeClr val="bg1"/>
                </a:solidFill>
                <a:latin typeface="Consolas" panose="020B0609020204030204" pitchFamily="49" charset="0"/>
              </a:rPr>
              <a:t>    task2 = asyncio.create_task(fetch_data("API 2"))</a:t>
            </a:r>
          </a:p>
          <a:p>
            <a:pPr>
              <a:spcBef>
                <a:spcPct val="0"/>
              </a:spcBef>
            </a:pPr>
            <a:r>
              <a:rPr lang="en-GB" sz="1600" dirty="0">
                <a:solidFill>
                  <a:schemeClr val="bg1"/>
                </a:solidFill>
                <a:latin typeface="Consolas" panose="020B0609020204030204" pitchFamily="49" charset="0"/>
              </a:rPr>
              <a:t>    task3 = asyncio.create_task(fetch_data("API 3"))</a:t>
            </a:r>
          </a:p>
          <a:p>
            <a:pPr>
              <a:spcBef>
                <a:spcPct val="0"/>
              </a:spcBef>
            </a:pPr>
            <a:endParaRPr lang="en-GB" sz="16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    # Wait for all tasks to complete</a:t>
            </a:r>
          </a:p>
          <a:p>
            <a:pPr>
              <a:spcBef>
                <a:spcPct val="0"/>
              </a:spcBef>
            </a:pPr>
            <a:r>
              <a:rPr lang="en-GB" sz="1600" dirty="0">
                <a:solidFill>
                  <a:schemeClr val="bg1"/>
                </a:solidFill>
                <a:latin typeface="Consolas" panose="020B0609020204030204" pitchFamily="49" charset="0"/>
              </a:rPr>
              <a:t>    results = </a:t>
            </a:r>
            <a:r>
              <a:rPr lang="en-GB" sz="1600" b="1" dirty="0">
                <a:solidFill>
                  <a:schemeClr val="bg1"/>
                </a:solidFill>
                <a:latin typeface="Consolas" panose="020B0609020204030204" pitchFamily="49" charset="0"/>
              </a:rPr>
              <a:t>await asyncio.gather(task1, task2, task3)</a:t>
            </a:r>
          </a:p>
          <a:p>
            <a:pPr>
              <a:spcBef>
                <a:spcPct val="0"/>
              </a:spcBef>
            </a:pPr>
            <a:r>
              <a:rPr lang="en-GB" sz="1600" dirty="0">
                <a:solidFill>
                  <a:schemeClr val="bg1"/>
                </a:solidFill>
                <a:latin typeface="Consolas" panose="020B0609020204030204" pitchFamily="49" charset="0"/>
              </a:rPr>
              <a:t>    print(results)</a:t>
            </a:r>
          </a:p>
          <a:p>
            <a:pPr>
              <a:spcBef>
                <a:spcPct val="0"/>
              </a:spcBef>
            </a:pPr>
            <a:endParaRPr lang="en-GB" sz="1600" dirty="0">
              <a:solidFill>
                <a:schemeClr val="bg1"/>
              </a:solidFill>
              <a:latin typeface="Consolas" panose="020B0609020204030204" pitchFamily="49" charset="0"/>
            </a:endParaRPr>
          </a:p>
          <a:p>
            <a:pPr>
              <a:spcBef>
                <a:spcPct val="0"/>
              </a:spcBef>
            </a:pPr>
            <a:r>
              <a:rPr lang="en-GB" sz="1600" b="1" dirty="0">
                <a:solidFill>
                  <a:schemeClr val="bg1"/>
                </a:solidFill>
                <a:latin typeface="Consolas" panose="020B0609020204030204" pitchFamily="49" charset="0"/>
              </a:rPr>
              <a:t>asyncio.run(main())</a:t>
            </a:r>
          </a:p>
        </p:txBody>
      </p:sp>
      <p:sp>
        <p:nvSpPr>
          <p:cNvPr id="12" name="TextBox 11">
            <a:extLst>
              <a:ext uri="{FF2B5EF4-FFF2-40B4-BE49-F238E27FC236}">
                <a16:creationId xmlns:a16="http://schemas.microsoft.com/office/drawing/2014/main" id="{C9E01084-F75E-7CE4-C209-72DF9DDBB830}"/>
              </a:ext>
            </a:extLst>
          </p:cNvPr>
          <p:cNvSpPr txBox="1"/>
          <p:nvPr/>
        </p:nvSpPr>
        <p:spPr>
          <a:xfrm>
            <a:off x="3837813" y="1241738"/>
            <a:ext cx="4067491" cy="287226"/>
          </a:xfrm>
          <a:prstGeom prst="rect">
            <a:avLst/>
          </a:prstGeom>
          <a:solidFill>
            <a:schemeClr val="accent5"/>
          </a:solidFill>
          <a:ln>
            <a:noFill/>
          </a:ln>
          <a:effectLst>
            <a:outerShdw blurRad="50800" dist="38100" dir="2700000" algn="tl" rotWithShape="0">
              <a:prstClr val="black">
                <a:alpha val="40000"/>
              </a:prstClr>
            </a:outerShdw>
          </a:effectLst>
        </p:spPr>
        <p:txBody>
          <a:bodyPr vert="horz" wrap="square" lIns="0" tIns="0" rIns="0" bIns="0" rtlCol="0" anchor="t" anchorCtr="0">
            <a:normAutofit/>
          </a:bodyPr>
          <a:lstStyle/>
          <a:p>
            <a:pPr algn="l"/>
            <a:r>
              <a:rPr lang="en-GB" sz="1600" dirty="0"/>
              <a:t> async tells python function can be paused </a:t>
            </a:r>
          </a:p>
        </p:txBody>
      </p:sp>
      <p:cxnSp>
        <p:nvCxnSpPr>
          <p:cNvPr id="14" name="Straight Arrow Connector 13">
            <a:extLst>
              <a:ext uri="{FF2B5EF4-FFF2-40B4-BE49-F238E27FC236}">
                <a16:creationId xmlns:a16="http://schemas.microsoft.com/office/drawing/2014/main" id="{7C4F7DCF-9F50-EE7B-4822-8ED25A555A2D}"/>
              </a:ext>
            </a:extLst>
          </p:cNvPr>
          <p:cNvCxnSpPr>
            <a:cxnSpLocks/>
            <a:stCxn id="12" idx="1"/>
          </p:cNvCxnSpPr>
          <p:nvPr/>
        </p:nvCxnSpPr>
        <p:spPr>
          <a:xfrm flipH="1">
            <a:off x="1117600" y="1385351"/>
            <a:ext cx="2720213" cy="347757"/>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99ADB60-4E85-99C3-5969-2139DF78C8CB}"/>
              </a:ext>
            </a:extLst>
          </p:cNvPr>
          <p:cNvSpPr txBox="1"/>
          <p:nvPr/>
        </p:nvSpPr>
        <p:spPr>
          <a:xfrm>
            <a:off x="7905304" y="1996654"/>
            <a:ext cx="4041871" cy="736834"/>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txBody>
          <a:bodyPr vert="horz" wrap="square" lIns="0" tIns="0" rIns="0" bIns="0" rtlCol="0" anchor="t" anchorCtr="0">
            <a:normAutofit/>
          </a:bodyPr>
          <a:lstStyle/>
          <a:p>
            <a:pPr algn="l"/>
            <a:r>
              <a:rPr lang="en-GB" sz="1600" dirty="0"/>
              <a:t>await tells the coroutine to pause</a:t>
            </a:r>
          </a:p>
          <a:p>
            <a:pPr algn="l"/>
            <a:r>
              <a:rPr lang="en-GB" sz="1600" dirty="0"/>
              <a:t>asyncio.sleep manages a short pause, but other coroutines continue</a:t>
            </a:r>
          </a:p>
        </p:txBody>
      </p:sp>
      <p:cxnSp>
        <p:nvCxnSpPr>
          <p:cNvPr id="17" name="Straight Arrow Connector 16">
            <a:extLst>
              <a:ext uri="{FF2B5EF4-FFF2-40B4-BE49-F238E27FC236}">
                <a16:creationId xmlns:a16="http://schemas.microsoft.com/office/drawing/2014/main" id="{C0AA39CB-A7CA-A90F-8AE6-0F72C4C3470F}"/>
              </a:ext>
            </a:extLst>
          </p:cNvPr>
          <p:cNvCxnSpPr>
            <a:cxnSpLocks/>
            <a:stCxn id="15" idx="1"/>
          </p:cNvCxnSpPr>
          <p:nvPr/>
        </p:nvCxnSpPr>
        <p:spPr>
          <a:xfrm flipH="1">
            <a:off x="6676373" y="2365071"/>
            <a:ext cx="1228931" cy="0"/>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1421C6B-EC46-EC59-079D-90954A2337E5}"/>
              </a:ext>
            </a:extLst>
          </p:cNvPr>
          <p:cNvSpPr txBox="1"/>
          <p:nvPr/>
        </p:nvSpPr>
        <p:spPr>
          <a:xfrm>
            <a:off x="7905304" y="3390059"/>
            <a:ext cx="4041871" cy="551505"/>
          </a:xfrm>
          <a:prstGeom prst="rect">
            <a:avLst/>
          </a:prstGeom>
          <a:solidFill>
            <a:schemeClr val="accent2">
              <a:lumMod val="40000"/>
              <a:lumOff val="60000"/>
            </a:schemeClr>
          </a:solidFill>
          <a:ln>
            <a:noFill/>
          </a:ln>
          <a:effectLst>
            <a:outerShdw blurRad="50800" dist="38100" dir="2700000" algn="tl" rotWithShape="0">
              <a:prstClr val="black">
                <a:alpha val="40000"/>
              </a:prstClr>
            </a:outerShdw>
          </a:effectLst>
        </p:spPr>
        <p:txBody>
          <a:bodyPr vert="horz" wrap="square" lIns="0" tIns="0" rIns="0" bIns="0" rtlCol="0" anchor="t" anchorCtr="0">
            <a:noAutofit/>
          </a:bodyPr>
          <a:lstStyle/>
          <a:p>
            <a:pPr algn="l"/>
            <a:r>
              <a:rPr lang="en-GB" sz="1600" dirty="0"/>
              <a:t>Run an async function concurrently as separate task and return task object</a:t>
            </a:r>
          </a:p>
        </p:txBody>
      </p:sp>
      <p:sp>
        <p:nvSpPr>
          <p:cNvPr id="21" name="TextBox 20">
            <a:extLst>
              <a:ext uri="{FF2B5EF4-FFF2-40B4-BE49-F238E27FC236}">
                <a16:creationId xmlns:a16="http://schemas.microsoft.com/office/drawing/2014/main" id="{824FDE81-C5EC-A467-CA6E-38A29448CF17}"/>
              </a:ext>
            </a:extLst>
          </p:cNvPr>
          <p:cNvSpPr txBox="1"/>
          <p:nvPr/>
        </p:nvSpPr>
        <p:spPr>
          <a:xfrm>
            <a:off x="7905305" y="4217317"/>
            <a:ext cx="4041870" cy="551505"/>
          </a:xfrm>
          <a:prstGeom prst="rect">
            <a:avLst/>
          </a:prstGeom>
          <a:solidFill>
            <a:schemeClr val="accent3">
              <a:lumMod val="40000"/>
              <a:lumOff val="60000"/>
            </a:schemeClr>
          </a:solidFill>
          <a:ln>
            <a:noFill/>
          </a:ln>
          <a:effectLst>
            <a:outerShdw blurRad="50800" dist="38100" dir="2700000" algn="tl" rotWithShape="0">
              <a:prstClr val="black">
                <a:alpha val="40000"/>
              </a:prstClr>
            </a:outerShdw>
          </a:effectLst>
        </p:spPr>
        <p:txBody>
          <a:bodyPr vert="horz" wrap="square" lIns="0" tIns="0" rIns="0" bIns="0" rtlCol="0" anchor="t" anchorCtr="0">
            <a:normAutofit/>
          </a:bodyPr>
          <a:lstStyle/>
          <a:p>
            <a:pPr algn="l"/>
            <a:r>
              <a:rPr lang="en-GB" sz="1600" dirty="0"/>
              <a:t>Wait for all concurrent tasks to finish.</a:t>
            </a:r>
          </a:p>
          <a:p>
            <a:pPr algn="l"/>
            <a:r>
              <a:rPr lang="en-GB" sz="1600" dirty="0"/>
              <a:t>Return a list of results from all tasks</a:t>
            </a:r>
          </a:p>
        </p:txBody>
      </p:sp>
      <p:cxnSp>
        <p:nvCxnSpPr>
          <p:cNvPr id="23" name="Straight Arrow Connector 22">
            <a:extLst>
              <a:ext uri="{FF2B5EF4-FFF2-40B4-BE49-F238E27FC236}">
                <a16:creationId xmlns:a16="http://schemas.microsoft.com/office/drawing/2014/main" id="{42FACEAB-A795-5C03-3599-8613BE1A9FCC}"/>
              </a:ext>
            </a:extLst>
          </p:cNvPr>
          <p:cNvCxnSpPr>
            <a:cxnSpLocks/>
          </p:cNvCxnSpPr>
          <p:nvPr/>
        </p:nvCxnSpPr>
        <p:spPr>
          <a:xfrm flipH="1">
            <a:off x="6001657" y="4493070"/>
            <a:ext cx="1903647" cy="405501"/>
          </a:xfrm>
          <a:prstGeom prst="straightConnector1">
            <a:avLst/>
          </a:prstGeom>
          <a:ln w="28575">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 Box 6">
            <a:extLst>
              <a:ext uri="{FF2B5EF4-FFF2-40B4-BE49-F238E27FC236}">
                <a16:creationId xmlns:a16="http://schemas.microsoft.com/office/drawing/2014/main" id="{9B316DC6-8114-AF36-6A02-288D41D6DABB}"/>
              </a:ext>
            </a:extLst>
          </p:cNvPr>
          <p:cNvSpPr txBox="1">
            <a:spLocks noChangeArrowheads="1"/>
          </p:cNvSpPr>
          <p:nvPr/>
        </p:nvSpPr>
        <p:spPr bwMode="auto">
          <a:xfrm>
            <a:off x="4698077" y="5193761"/>
            <a:ext cx="6051204" cy="1600438"/>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dirty="0">
                <a:latin typeface="Consolas" panose="020B0609020204030204" pitchFamily="49" charset="0"/>
              </a:rPr>
              <a:t>Fetching data from API 1...</a:t>
            </a:r>
          </a:p>
          <a:p>
            <a:pPr>
              <a:spcBef>
                <a:spcPct val="0"/>
              </a:spcBef>
            </a:pPr>
            <a:r>
              <a:rPr lang="en-GB" sz="1400" dirty="0">
                <a:latin typeface="Consolas" panose="020B0609020204030204" pitchFamily="49" charset="0"/>
              </a:rPr>
              <a:t>Fetching data from API 2...</a:t>
            </a:r>
          </a:p>
          <a:p>
            <a:pPr>
              <a:spcBef>
                <a:spcPct val="0"/>
              </a:spcBef>
            </a:pPr>
            <a:r>
              <a:rPr lang="en-GB" sz="1400" dirty="0">
                <a:latin typeface="Consolas" panose="020B0609020204030204" pitchFamily="49" charset="0"/>
              </a:rPr>
              <a:t>Fetching data from API 3...</a:t>
            </a:r>
          </a:p>
          <a:p>
            <a:pPr>
              <a:spcBef>
                <a:spcPct val="0"/>
              </a:spcBef>
            </a:pPr>
            <a:r>
              <a:rPr lang="en-GB" sz="1400" dirty="0">
                <a:latin typeface="Consolas" panose="020B0609020204030204" pitchFamily="49" charset="0"/>
              </a:rPr>
              <a:t>Finished fetching from API 1</a:t>
            </a:r>
          </a:p>
          <a:p>
            <a:pPr>
              <a:spcBef>
                <a:spcPct val="0"/>
              </a:spcBef>
            </a:pPr>
            <a:r>
              <a:rPr lang="en-GB" sz="1400" dirty="0">
                <a:latin typeface="Consolas" panose="020B0609020204030204" pitchFamily="49" charset="0"/>
              </a:rPr>
              <a:t>Finished fetching from API 2</a:t>
            </a:r>
          </a:p>
          <a:p>
            <a:pPr>
              <a:spcBef>
                <a:spcPct val="0"/>
              </a:spcBef>
            </a:pPr>
            <a:r>
              <a:rPr lang="en-GB" sz="1400" dirty="0">
                <a:latin typeface="Consolas" panose="020B0609020204030204" pitchFamily="49" charset="0"/>
              </a:rPr>
              <a:t>Finished fetching from API 3</a:t>
            </a:r>
          </a:p>
          <a:p>
            <a:pPr>
              <a:spcBef>
                <a:spcPct val="0"/>
              </a:spcBef>
            </a:pPr>
            <a:r>
              <a:rPr lang="en-GB" sz="1400" dirty="0">
                <a:latin typeface="Consolas" panose="020B0609020204030204" pitchFamily="49" charset="0"/>
              </a:rPr>
              <a:t>['Data from API 1', 'Data from API 2', 'Data from API 3']</a:t>
            </a:r>
          </a:p>
        </p:txBody>
      </p:sp>
      <p:sp>
        <p:nvSpPr>
          <p:cNvPr id="19" name="TextBox 18">
            <a:extLst>
              <a:ext uri="{FF2B5EF4-FFF2-40B4-BE49-F238E27FC236}">
                <a16:creationId xmlns:a16="http://schemas.microsoft.com/office/drawing/2014/main" id="{63B4997C-16A9-C728-C08D-CD1395828F38}"/>
              </a:ext>
            </a:extLst>
          </p:cNvPr>
          <p:cNvSpPr txBox="1"/>
          <p:nvPr/>
        </p:nvSpPr>
        <p:spPr>
          <a:xfrm>
            <a:off x="7800244" y="5193761"/>
            <a:ext cx="4146931" cy="583434"/>
          </a:xfrm>
          <a:prstGeom prst="rect">
            <a:avLst/>
          </a:prstGeom>
          <a:solidFill>
            <a:schemeClr val="accent4">
              <a:lumMod val="40000"/>
              <a:lumOff val="60000"/>
            </a:schemeClr>
          </a:solidFill>
          <a:ln>
            <a:noFill/>
          </a:ln>
          <a:effectLst>
            <a:outerShdw blurRad="50800" dist="38100" dir="2700000" algn="tl" rotWithShape="0">
              <a:prstClr val="black">
                <a:alpha val="40000"/>
              </a:prstClr>
            </a:outerShdw>
          </a:effectLst>
        </p:spPr>
        <p:txBody>
          <a:bodyPr vert="horz" wrap="square" lIns="0" tIns="0" rIns="0" bIns="0" rtlCol="0" anchor="t" anchorCtr="0">
            <a:noAutofit/>
          </a:bodyPr>
          <a:lstStyle/>
          <a:p>
            <a:pPr algn="l"/>
            <a:r>
              <a:rPr lang="en-GB" sz="1600" dirty="0"/>
              <a:t>Without asyncio, finish in 6s (2s per call)</a:t>
            </a:r>
          </a:p>
          <a:p>
            <a:pPr algn="l"/>
            <a:r>
              <a:rPr lang="en-GB" sz="1600" dirty="0"/>
              <a:t>With asyncio, finish in 2s</a:t>
            </a:r>
          </a:p>
        </p:txBody>
      </p:sp>
      <p:cxnSp>
        <p:nvCxnSpPr>
          <p:cNvPr id="28" name="Straight Arrow Connector 27">
            <a:extLst>
              <a:ext uri="{FF2B5EF4-FFF2-40B4-BE49-F238E27FC236}">
                <a16:creationId xmlns:a16="http://schemas.microsoft.com/office/drawing/2014/main" id="{0653816C-3747-2133-C77C-1C1B68CE71C8}"/>
              </a:ext>
            </a:extLst>
          </p:cNvPr>
          <p:cNvCxnSpPr>
            <a:cxnSpLocks/>
          </p:cNvCxnSpPr>
          <p:nvPr/>
        </p:nvCxnSpPr>
        <p:spPr>
          <a:xfrm flipH="1">
            <a:off x="6450904" y="3801986"/>
            <a:ext cx="1454400"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3681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pPr eaLnBrk="1" hangingPunct="1"/>
            <a:r>
              <a:rPr lang="en-US" dirty="0"/>
              <a:t>Multiprocessing Vs Multi-Threading</a:t>
            </a:r>
          </a:p>
        </p:txBody>
      </p:sp>
      <p:sp>
        <p:nvSpPr>
          <p:cNvPr id="3" name="Text Placeholder 2">
            <a:extLst>
              <a:ext uri="{FF2B5EF4-FFF2-40B4-BE49-F238E27FC236}">
                <a16:creationId xmlns:a16="http://schemas.microsoft.com/office/drawing/2014/main" id="{45CD0C75-82EC-BDBB-57F5-22A9B027839E}"/>
              </a:ext>
            </a:extLst>
          </p:cNvPr>
          <p:cNvSpPr>
            <a:spLocks noGrp="1"/>
          </p:cNvSpPr>
          <p:nvPr>
            <p:ph type="body" sz="quarter" idx="13"/>
          </p:nvPr>
        </p:nvSpPr>
        <p:spPr/>
        <p:txBody>
          <a:bodyPr/>
          <a:lstStyle/>
          <a:p>
            <a:pPr>
              <a:spcBef>
                <a:spcPts val="600"/>
              </a:spcBef>
            </a:pPr>
            <a:r>
              <a:rPr lang="en-US" b="1" dirty="0"/>
              <a:t>Multiprocessing</a:t>
            </a:r>
          </a:p>
          <a:p>
            <a:pPr marL="450850" lvl="1" indent="-269875">
              <a:spcBef>
                <a:spcPts val="600"/>
              </a:spcBef>
            </a:pPr>
            <a:r>
              <a:rPr lang="en-US" dirty="0"/>
              <a:t>Spawn child processes</a:t>
            </a:r>
          </a:p>
          <a:p>
            <a:pPr marL="450850" lvl="1" indent="-269875">
              <a:spcBef>
                <a:spcPts val="600"/>
              </a:spcBef>
            </a:pPr>
            <a:r>
              <a:rPr lang="en-US" dirty="0"/>
              <a:t>Each process gets its own memory space</a:t>
            </a:r>
          </a:p>
          <a:p>
            <a:pPr marL="450850" lvl="1" indent="-269875">
              <a:spcBef>
                <a:spcPts val="600"/>
              </a:spcBef>
            </a:pPr>
            <a:r>
              <a:rPr lang="en-US" dirty="0"/>
              <a:t>Parallel execution in multiple cores</a:t>
            </a:r>
          </a:p>
          <a:p>
            <a:pPr marL="450850" lvl="1" indent="-269875">
              <a:spcBef>
                <a:spcPts val="600"/>
              </a:spcBef>
            </a:pPr>
            <a:r>
              <a:rPr lang="en-US" dirty="0"/>
              <a:t>Fault Isolation</a:t>
            </a:r>
          </a:p>
          <a:p>
            <a:pPr marL="450850" lvl="1" indent="-269875">
              <a:spcBef>
                <a:spcPts val="600"/>
              </a:spcBef>
            </a:pPr>
            <a:r>
              <a:rPr lang="en-US" dirty="0"/>
              <a:t>Suitable for CPU-bound tasks</a:t>
            </a:r>
          </a:p>
          <a:p>
            <a:pPr marL="450850" lvl="1" indent="-269875">
              <a:spcBef>
                <a:spcPts val="600"/>
              </a:spcBef>
            </a:pPr>
            <a:endParaRPr lang="en-US" dirty="0"/>
          </a:p>
          <a:p>
            <a:pPr>
              <a:spcBef>
                <a:spcPts val="600"/>
              </a:spcBef>
            </a:pPr>
            <a:r>
              <a:rPr lang="en-US" b="1" dirty="0"/>
              <a:t>Multi-Threading</a:t>
            </a:r>
            <a:endParaRPr lang="en-US" dirty="0"/>
          </a:p>
          <a:p>
            <a:pPr marL="450850" lvl="1" indent="-269875">
              <a:spcBef>
                <a:spcPts val="600"/>
              </a:spcBef>
            </a:pPr>
            <a:r>
              <a:rPr lang="en-US" dirty="0"/>
              <a:t>Lightweight process</a:t>
            </a:r>
          </a:p>
          <a:p>
            <a:pPr marL="450850" lvl="1" indent="-269875">
              <a:spcBef>
                <a:spcPts val="600"/>
              </a:spcBef>
            </a:pPr>
            <a:r>
              <a:rPr lang="en-US" dirty="0"/>
              <a:t>Runs independently</a:t>
            </a:r>
          </a:p>
          <a:p>
            <a:pPr marL="450850" lvl="1" indent="-269875">
              <a:spcBef>
                <a:spcPts val="600"/>
              </a:spcBef>
            </a:pPr>
            <a:r>
              <a:rPr lang="en-US" dirty="0"/>
              <a:t>Shares memory with other threads</a:t>
            </a:r>
          </a:p>
          <a:p>
            <a:pPr marL="450850" lvl="1" indent="-269875">
              <a:spcBef>
                <a:spcPts val="600"/>
              </a:spcBef>
            </a:pPr>
            <a:r>
              <a:rPr lang="en-US" dirty="0"/>
              <a:t>Limited by </a:t>
            </a:r>
            <a:r>
              <a:rPr lang="en-US" b="1" dirty="0"/>
              <a:t>Global Interpreter Lock</a:t>
            </a:r>
          </a:p>
          <a:p>
            <a:pPr marL="450850" lvl="1" indent="-269875">
              <a:spcBef>
                <a:spcPts val="600"/>
              </a:spcBef>
            </a:pPr>
            <a:r>
              <a:rPr lang="en-US" dirty="0"/>
              <a:t>Suitable for IO-bound tasks</a:t>
            </a:r>
          </a:p>
          <a:p>
            <a:endParaRPr lang="en-GB" dirty="0"/>
          </a:p>
        </p:txBody>
      </p:sp>
      <p:sp>
        <p:nvSpPr>
          <p:cNvPr id="2" name="Slide Number Placeholder 1">
            <a:extLst>
              <a:ext uri="{FF2B5EF4-FFF2-40B4-BE49-F238E27FC236}">
                <a16:creationId xmlns:a16="http://schemas.microsoft.com/office/drawing/2014/main" id="{A7BB5B8C-5A6A-98B1-6ACA-80CA95D035FA}"/>
              </a:ext>
            </a:extLst>
          </p:cNvPr>
          <p:cNvSpPr>
            <a:spLocks noGrp="1"/>
          </p:cNvSpPr>
          <p:nvPr>
            <p:ph type="sldNum" sz="quarter" idx="12"/>
          </p:nvPr>
        </p:nvSpPr>
        <p:spPr/>
        <p:txBody>
          <a:bodyPr/>
          <a:lstStyle/>
          <a:p>
            <a:fld id="{EF892D59-8F09-EF4B-AD6D-DA609442F868}" type="slidenum">
              <a:rPr lang="en-GB" smtClean="0"/>
              <a:pPr/>
              <a:t>3</a:t>
            </a:fld>
            <a:endParaRPr lang="en-GB" dirty="0"/>
          </a:p>
        </p:txBody>
      </p:sp>
      <p:pic>
        <p:nvPicPr>
          <p:cNvPr id="8" name="Picture 7" descr="A screenshot of a computer&#10;&#10;AI-generated content may be incorrect.">
            <a:extLst>
              <a:ext uri="{FF2B5EF4-FFF2-40B4-BE49-F238E27FC236}">
                <a16:creationId xmlns:a16="http://schemas.microsoft.com/office/drawing/2014/main" id="{AC8CDA82-F4F4-08D6-73FB-A0BDEBDD5F54}"/>
              </a:ext>
            </a:extLst>
          </p:cNvPr>
          <p:cNvPicPr>
            <a:picLocks noChangeAspect="1"/>
          </p:cNvPicPr>
          <p:nvPr/>
        </p:nvPicPr>
        <p:blipFill>
          <a:blip r:embed="rId3"/>
          <a:stretch>
            <a:fillRect/>
          </a:stretch>
        </p:blipFill>
        <p:spPr>
          <a:xfrm>
            <a:off x="5629004" y="1733107"/>
            <a:ext cx="6357613" cy="3135936"/>
          </a:xfrm>
          <a:prstGeom prst="rect">
            <a:avLst/>
          </a:prstGeom>
        </p:spPr>
      </p:pic>
    </p:spTree>
    <p:extLst>
      <p:ext uri="{BB962C8B-B14F-4D97-AF65-F5344CB8AC3E}">
        <p14:creationId xmlns:p14="http://schemas.microsoft.com/office/powerpoint/2010/main" val="1979770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p:txBody>
          <a:bodyPr/>
          <a:lstStyle/>
          <a:p>
            <a:r>
              <a:rPr lang="en-GB" dirty="0"/>
              <a:t>Example waiting for external data</a:t>
            </a:r>
          </a:p>
        </p:txBody>
      </p:sp>
      <p:sp>
        <p:nvSpPr>
          <p:cNvPr id="15363" name="Rectangle 3"/>
          <p:cNvSpPr>
            <a:spLocks noGrp="1" noChangeArrowheads="1"/>
          </p:cNvSpPr>
          <p:nvPr>
            <p:ph sz="quarter" idx="4"/>
          </p:nvPr>
        </p:nvSpPr>
        <p:spPr/>
        <p:txBody>
          <a:bodyPr>
            <a:normAutofit/>
          </a:bodyPr>
          <a:lstStyle/>
          <a:p>
            <a:pPr marL="88900" lvl="2" indent="0">
              <a:buNone/>
            </a:pPr>
            <a:endParaRPr lang="en-GB" sz="1600" dirty="0">
              <a:solidFill>
                <a:srgbClr val="222222"/>
              </a:solidFill>
              <a:latin typeface="+mn-lt"/>
            </a:endParaRPr>
          </a:p>
          <a:p>
            <a:pPr marL="88900" lvl="2" indent="0">
              <a:buNone/>
            </a:pPr>
            <a:endParaRPr lang="en-GB" i="0" dirty="0">
              <a:solidFill>
                <a:srgbClr val="222222"/>
              </a:solidFill>
              <a:effectLst/>
              <a:latin typeface="+mn-lt"/>
            </a:endParaRPr>
          </a:p>
        </p:txBody>
      </p:sp>
      <p:sp>
        <p:nvSpPr>
          <p:cNvPr id="3" name="Slide Number Placeholder 2">
            <a:extLst>
              <a:ext uri="{FF2B5EF4-FFF2-40B4-BE49-F238E27FC236}">
                <a16:creationId xmlns:a16="http://schemas.microsoft.com/office/drawing/2014/main" id="{C15451BD-2D30-00CA-C542-54B223B1CC88}"/>
              </a:ext>
            </a:extLst>
          </p:cNvPr>
          <p:cNvSpPr>
            <a:spLocks noGrp="1"/>
          </p:cNvSpPr>
          <p:nvPr>
            <p:ph type="sldNum" sz="quarter" idx="12"/>
          </p:nvPr>
        </p:nvSpPr>
        <p:spPr/>
        <p:txBody>
          <a:bodyPr/>
          <a:lstStyle/>
          <a:p>
            <a:fld id="{EF892D59-8F09-EF4B-AD6D-DA609442F868}" type="slidenum">
              <a:rPr lang="en-GB" smtClean="0"/>
              <a:pPr/>
              <a:t>30</a:t>
            </a:fld>
            <a:endParaRPr lang="en-GB" dirty="0"/>
          </a:p>
        </p:txBody>
      </p:sp>
      <p:sp>
        <p:nvSpPr>
          <p:cNvPr id="2" name="Text Box 4">
            <a:extLst>
              <a:ext uri="{FF2B5EF4-FFF2-40B4-BE49-F238E27FC236}">
                <a16:creationId xmlns:a16="http://schemas.microsoft.com/office/drawing/2014/main" id="{BB952657-D4E8-054B-0008-1507EEA46A18}"/>
              </a:ext>
            </a:extLst>
          </p:cNvPr>
          <p:cNvSpPr txBox="1">
            <a:spLocks noChangeArrowheads="1"/>
          </p:cNvSpPr>
          <p:nvPr/>
        </p:nvSpPr>
        <p:spPr bwMode="auto">
          <a:xfrm>
            <a:off x="722657" y="1388249"/>
            <a:ext cx="9498303" cy="452431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rPr>
              <a:t>import httpx # Use instead of requests(blocking library) and works with asyncio</a:t>
            </a:r>
          </a:p>
          <a:p>
            <a:pPr>
              <a:spcBef>
                <a:spcPct val="0"/>
              </a:spcBef>
            </a:pPr>
            <a:r>
              <a:rPr lang="en-GB" sz="1600" dirty="0">
                <a:solidFill>
                  <a:schemeClr val="bg1"/>
                </a:solidFill>
                <a:latin typeface="Consolas" panose="020B0609020204030204" pitchFamily="49" charset="0"/>
              </a:rPr>
              <a:t>import </a:t>
            </a:r>
            <a:r>
              <a:rPr lang="en-GB" sz="1600" b="1" dirty="0">
                <a:solidFill>
                  <a:schemeClr val="bg1"/>
                </a:solidFill>
                <a:latin typeface="Consolas" panose="020B0609020204030204" pitchFamily="49" charset="0"/>
              </a:rPr>
              <a:t>asyncio</a:t>
            </a:r>
          </a:p>
          <a:p>
            <a:pPr>
              <a:spcBef>
                <a:spcPct val="0"/>
              </a:spcBef>
            </a:pPr>
            <a:endParaRPr lang="en-GB" sz="1600" dirty="0">
              <a:solidFill>
                <a:schemeClr val="bg1"/>
              </a:solidFill>
              <a:latin typeface="Consolas" panose="020B0609020204030204" pitchFamily="49" charset="0"/>
            </a:endParaRPr>
          </a:p>
          <a:p>
            <a:pPr>
              <a:spcBef>
                <a:spcPct val="0"/>
              </a:spcBef>
            </a:pPr>
            <a:r>
              <a:rPr lang="en-GB" sz="1600" b="1" dirty="0">
                <a:solidFill>
                  <a:schemeClr val="bg1"/>
                </a:solidFill>
                <a:latin typeface="Consolas" panose="020B0609020204030204" pitchFamily="49" charset="0"/>
              </a:rPr>
              <a:t>async</a:t>
            </a:r>
            <a:r>
              <a:rPr lang="en-GB" sz="1600" dirty="0">
                <a:solidFill>
                  <a:schemeClr val="bg1"/>
                </a:solidFill>
                <a:latin typeface="Consolas" panose="020B0609020204030204" pitchFamily="49" charset="0"/>
              </a:rPr>
              <a:t> def fetch_data():</a:t>
            </a:r>
          </a:p>
          <a:p>
            <a:pPr>
              <a:spcBef>
                <a:spcPct val="0"/>
              </a:spcBef>
            </a:pPr>
            <a:r>
              <a:rPr lang="en-GB" sz="1600" dirty="0">
                <a:solidFill>
                  <a:schemeClr val="bg1"/>
                </a:solidFill>
                <a:latin typeface="Consolas" panose="020B0609020204030204" pitchFamily="49" charset="0"/>
              </a:rPr>
              <a:t>    print("Loading...")</a:t>
            </a:r>
          </a:p>
          <a:p>
            <a:pPr>
              <a:spcBef>
                <a:spcPct val="0"/>
              </a:spcBef>
            </a:pPr>
            <a:r>
              <a:rPr lang="en-GB" sz="1600" dirty="0">
                <a:solidFill>
                  <a:schemeClr val="bg1"/>
                </a:solidFill>
                <a:latin typeface="Consolas" panose="020B0609020204030204" pitchFamily="49" charset="0"/>
              </a:rPr>
              <a:t>    </a:t>
            </a:r>
            <a:r>
              <a:rPr lang="en-GB" sz="1600" b="1" dirty="0">
                <a:solidFill>
                  <a:schemeClr val="bg1"/>
                </a:solidFill>
                <a:latin typeface="Consolas" panose="020B0609020204030204" pitchFamily="49" charset="0"/>
              </a:rPr>
              <a:t>async</a:t>
            </a:r>
            <a:r>
              <a:rPr lang="en-GB" sz="1600" dirty="0">
                <a:solidFill>
                  <a:schemeClr val="bg1"/>
                </a:solidFill>
                <a:latin typeface="Consolas" panose="020B0609020204030204" pitchFamily="49" charset="0"/>
              </a:rPr>
              <a:t> with httpx.AsyncClient() as client:</a:t>
            </a:r>
          </a:p>
          <a:p>
            <a:pPr>
              <a:spcBef>
                <a:spcPct val="0"/>
              </a:spcBef>
            </a:pPr>
            <a:r>
              <a:rPr lang="en-GB" sz="1600" dirty="0">
                <a:solidFill>
                  <a:schemeClr val="bg1"/>
                </a:solidFill>
                <a:latin typeface="Consolas" panose="020B0609020204030204" pitchFamily="49" charset="0"/>
              </a:rPr>
              <a:t>        response = await client.get('https://jsonplaceholder.typicode.com/todos/')</a:t>
            </a:r>
          </a:p>
          <a:p>
            <a:pPr>
              <a:spcBef>
                <a:spcPct val="0"/>
              </a:spcBef>
            </a:pPr>
            <a:r>
              <a:rPr lang="en-GB" sz="1600" dirty="0">
                <a:solidFill>
                  <a:schemeClr val="bg1"/>
                </a:solidFill>
                <a:latin typeface="Consolas" panose="020B0609020204030204" pitchFamily="49" charset="0"/>
              </a:rPr>
              <a:t>        if response.status_code != 200:</a:t>
            </a:r>
          </a:p>
          <a:p>
            <a:pPr>
              <a:spcBef>
                <a:spcPct val="0"/>
              </a:spcBef>
            </a:pPr>
            <a:r>
              <a:rPr lang="en-GB" sz="1600" dirty="0">
                <a:solidFill>
                  <a:schemeClr val="bg1"/>
                </a:solidFill>
                <a:latin typeface="Consolas" panose="020B0609020204030204" pitchFamily="49" charset="0"/>
              </a:rPr>
              <a:t>            print("Data Not Collected")</a:t>
            </a:r>
          </a:p>
          <a:p>
            <a:pPr>
              <a:spcBef>
                <a:spcPct val="0"/>
              </a:spcBef>
            </a:pPr>
            <a:r>
              <a:rPr lang="en-GB" sz="1600" dirty="0">
                <a:solidFill>
                  <a:schemeClr val="bg1"/>
                </a:solidFill>
                <a:latin typeface="Consolas" panose="020B0609020204030204" pitchFamily="49" charset="0"/>
              </a:rPr>
              <a:t>            return None</a:t>
            </a:r>
          </a:p>
          <a:p>
            <a:pPr>
              <a:spcBef>
                <a:spcPct val="0"/>
              </a:spcBef>
            </a:pPr>
            <a:r>
              <a:rPr lang="en-GB" sz="1600" dirty="0">
                <a:solidFill>
                  <a:schemeClr val="bg1"/>
                </a:solidFill>
                <a:latin typeface="Consolas" panose="020B0609020204030204" pitchFamily="49" charset="0"/>
              </a:rPr>
              <a:t>        print("Data Collected")</a:t>
            </a:r>
          </a:p>
          <a:p>
            <a:pPr>
              <a:spcBef>
                <a:spcPct val="0"/>
              </a:spcBef>
            </a:pPr>
            <a:r>
              <a:rPr lang="en-GB" sz="1600" dirty="0">
                <a:solidFill>
                  <a:schemeClr val="bg1"/>
                </a:solidFill>
                <a:latin typeface="Consolas" panose="020B0609020204030204" pitchFamily="49" charset="0"/>
              </a:rPr>
              <a:t>        return response.json()</a:t>
            </a:r>
          </a:p>
          <a:p>
            <a:pPr>
              <a:spcBef>
                <a:spcPct val="0"/>
              </a:spcBef>
            </a:pPr>
            <a:endParaRPr lang="en-GB" sz="1600" dirty="0">
              <a:solidFill>
                <a:schemeClr val="bg1"/>
              </a:solidFill>
              <a:latin typeface="Consolas" panose="020B0609020204030204" pitchFamily="49" charset="0"/>
            </a:endParaRPr>
          </a:p>
          <a:p>
            <a:pPr>
              <a:spcBef>
                <a:spcPct val="0"/>
              </a:spcBef>
            </a:pPr>
            <a:r>
              <a:rPr lang="en-GB" sz="1600" b="1" dirty="0">
                <a:solidFill>
                  <a:schemeClr val="bg1"/>
                </a:solidFill>
                <a:latin typeface="Consolas" panose="020B0609020204030204" pitchFamily="49" charset="0"/>
              </a:rPr>
              <a:t>async</a:t>
            </a:r>
            <a:r>
              <a:rPr lang="en-GB" sz="1600" dirty="0">
                <a:solidFill>
                  <a:schemeClr val="bg1"/>
                </a:solidFill>
                <a:latin typeface="Consolas" panose="020B0609020204030204" pitchFamily="49" charset="0"/>
              </a:rPr>
              <a:t> def get_data():</a:t>
            </a:r>
          </a:p>
          <a:p>
            <a:pPr>
              <a:spcBef>
                <a:spcPct val="0"/>
              </a:spcBef>
            </a:pPr>
            <a:r>
              <a:rPr lang="en-GB" sz="1600" dirty="0">
                <a:solidFill>
                  <a:schemeClr val="bg1"/>
                </a:solidFill>
                <a:latin typeface="Consolas" panose="020B0609020204030204" pitchFamily="49" charset="0"/>
              </a:rPr>
              <a:t>    data = </a:t>
            </a:r>
            <a:r>
              <a:rPr lang="en-GB" sz="1600" b="1" dirty="0">
                <a:solidFill>
                  <a:schemeClr val="bg1"/>
                </a:solidFill>
                <a:latin typeface="Consolas" panose="020B0609020204030204" pitchFamily="49" charset="0"/>
              </a:rPr>
              <a:t>await fetch_data()</a:t>
            </a:r>
          </a:p>
          <a:p>
            <a:pPr>
              <a:spcBef>
                <a:spcPct val="0"/>
              </a:spcBef>
            </a:pPr>
            <a:r>
              <a:rPr lang="en-GB" sz="1600" dirty="0">
                <a:solidFill>
                  <a:schemeClr val="bg1"/>
                </a:solidFill>
                <a:latin typeface="Consolas" panose="020B0609020204030204" pitchFamily="49" charset="0"/>
              </a:rPr>
              <a:t>    return data</a:t>
            </a:r>
          </a:p>
          <a:p>
            <a:pPr>
              <a:spcBef>
                <a:spcPct val="0"/>
              </a:spcBef>
            </a:pPr>
            <a:endParaRPr lang="en-GB" sz="16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data = </a:t>
            </a:r>
            <a:r>
              <a:rPr lang="en-GB" sz="1600" b="1" dirty="0">
                <a:solidFill>
                  <a:schemeClr val="bg1"/>
                </a:solidFill>
                <a:latin typeface="Consolas" panose="020B0609020204030204" pitchFamily="49" charset="0"/>
              </a:rPr>
              <a:t>asyncio.run(get_data())</a:t>
            </a:r>
          </a:p>
        </p:txBody>
      </p:sp>
    </p:spTree>
    <p:extLst>
      <p:ext uri="{BB962C8B-B14F-4D97-AF65-F5344CB8AC3E}">
        <p14:creationId xmlns:p14="http://schemas.microsoft.com/office/powerpoint/2010/main" val="24808392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707B2B-2566-9A5C-10BD-14627B9FF526}"/>
              </a:ext>
            </a:extLst>
          </p:cNvPr>
          <p:cNvSpPr>
            <a:spLocks noGrp="1"/>
          </p:cNvSpPr>
          <p:nvPr>
            <p:ph type="ctrTitle"/>
          </p:nvPr>
        </p:nvSpPr>
        <p:spPr/>
        <p:txBody>
          <a:bodyPr/>
          <a:lstStyle/>
          <a:p>
            <a:r>
              <a:rPr lang="en-GB" dirty="0"/>
              <a:t>Summary</a:t>
            </a:r>
          </a:p>
        </p:txBody>
      </p:sp>
      <p:sp>
        <p:nvSpPr>
          <p:cNvPr id="21507" name="Rectangle 3"/>
          <p:cNvSpPr>
            <a:spLocks noGrp="1" noChangeArrowheads="1"/>
          </p:cNvSpPr>
          <p:nvPr>
            <p:ph type="body" sz="quarter" idx="13"/>
          </p:nvPr>
        </p:nvSpPr>
        <p:spPr/>
        <p:txBody>
          <a:bodyPr/>
          <a:lstStyle/>
          <a:p>
            <a:pPr>
              <a:spcBef>
                <a:spcPts val="600"/>
              </a:spcBef>
            </a:pPr>
            <a:r>
              <a:rPr lang="en-GB" b="1" dirty="0"/>
              <a:t>Built in library for asynchronous programming</a:t>
            </a:r>
          </a:p>
          <a:p>
            <a:pPr>
              <a:spcBef>
                <a:spcPts val="600"/>
              </a:spcBef>
            </a:pPr>
            <a:r>
              <a:rPr lang="en-GB" b="1" dirty="0"/>
              <a:t>Runs multiple tasks concurrently</a:t>
            </a:r>
          </a:p>
          <a:p>
            <a:pPr marL="449263" indent="-266700">
              <a:spcBef>
                <a:spcPts val="600"/>
              </a:spcBef>
              <a:buFont typeface="Arial" panose="020B0604020202020204" pitchFamily="34" charset="0"/>
              <a:buChar char="•"/>
            </a:pPr>
            <a:r>
              <a:rPr lang="en-GB" dirty="0"/>
              <a:t>Without blocking main thread</a:t>
            </a:r>
          </a:p>
          <a:p>
            <a:pPr>
              <a:spcBef>
                <a:spcPts val="600"/>
              </a:spcBef>
            </a:pPr>
            <a:r>
              <a:rPr lang="en-GB" b="1" dirty="0"/>
              <a:t>Uses coroutines and event loop</a:t>
            </a:r>
          </a:p>
          <a:p>
            <a:pPr marL="449263" indent="-266700">
              <a:spcBef>
                <a:spcPts val="600"/>
              </a:spcBef>
              <a:buFont typeface="Arial" panose="020B0604020202020204" pitchFamily="34" charset="0"/>
              <a:buChar char="•"/>
            </a:pPr>
            <a:r>
              <a:rPr lang="en-GB" dirty="0"/>
              <a:t>async functions that can paused/resumed</a:t>
            </a:r>
          </a:p>
          <a:p>
            <a:pPr marL="449263" indent="-266700">
              <a:spcBef>
                <a:spcPts val="600"/>
              </a:spcBef>
              <a:buFont typeface="Arial" panose="020B0604020202020204" pitchFamily="34" charset="0"/>
              <a:buChar char="•"/>
            </a:pPr>
            <a:r>
              <a:rPr lang="en-GB" dirty="0"/>
              <a:t>await keyword waits for tasks to complete</a:t>
            </a:r>
          </a:p>
          <a:p>
            <a:pPr marL="449263" indent="-266700">
              <a:spcBef>
                <a:spcPts val="600"/>
              </a:spcBef>
              <a:buFont typeface="Arial" panose="020B0604020202020204" pitchFamily="34" charset="0"/>
              <a:buChar char="•"/>
            </a:pPr>
            <a:r>
              <a:rPr lang="en-GB" dirty="0" err="1"/>
              <a:t>asyncio.create_task</a:t>
            </a:r>
            <a:r>
              <a:rPr lang="en-GB" dirty="0"/>
              <a:t>() runs tasks concurrently</a:t>
            </a:r>
          </a:p>
          <a:p>
            <a:pPr marL="449263" indent="-266700">
              <a:spcBef>
                <a:spcPts val="600"/>
              </a:spcBef>
              <a:buFont typeface="Arial" panose="020B0604020202020204" pitchFamily="34" charset="0"/>
              <a:buChar char="•"/>
            </a:pPr>
            <a:r>
              <a:rPr lang="en-GB" dirty="0" err="1"/>
              <a:t>asyncio.gather</a:t>
            </a:r>
            <a:r>
              <a:rPr lang="en-GB" dirty="0"/>
              <a:t>() waits for multiple tasks to finish</a:t>
            </a:r>
          </a:p>
          <a:p>
            <a:pPr marL="449263" indent="-266700">
              <a:spcBef>
                <a:spcPts val="600"/>
              </a:spcBef>
              <a:buFont typeface="Arial" panose="020B0604020202020204" pitchFamily="34" charset="0"/>
              <a:buChar char="•"/>
            </a:pPr>
            <a:r>
              <a:rPr lang="en-GB" dirty="0" err="1"/>
              <a:t>asyncio.run</a:t>
            </a:r>
            <a:r>
              <a:rPr lang="en-GB" dirty="0"/>
              <a:t>() runs event loop</a:t>
            </a:r>
          </a:p>
          <a:p>
            <a:pPr marL="449263" indent="-266700">
              <a:spcBef>
                <a:spcPts val="600"/>
              </a:spcBef>
              <a:buFont typeface="Arial" panose="020B0604020202020204" pitchFamily="34" charset="0"/>
              <a:buChar char="•"/>
            </a:pPr>
            <a:r>
              <a:rPr lang="en-GB" sz="1600" dirty="0" err="1"/>
              <a:t>a</a:t>
            </a:r>
            <a:r>
              <a:rPr lang="en-GB" dirty="0" err="1"/>
              <a:t>syncio.sleep</a:t>
            </a:r>
            <a:r>
              <a:rPr lang="en-GB" dirty="0"/>
              <a:t>() is non blocking</a:t>
            </a:r>
          </a:p>
          <a:p>
            <a:pPr>
              <a:spcBef>
                <a:spcPts val="600"/>
              </a:spcBef>
            </a:pPr>
            <a:r>
              <a:rPr lang="en-GB" b="1" dirty="0"/>
              <a:t>Handles I/O bound tasks efficiently</a:t>
            </a:r>
          </a:p>
          <a:p>
            <a:pPr marL="449263" indent="-266700">
              <a:spcBef>
                <a:spcPts val="600"/>
              </a:spcBef>
              <a:buFont typeface="Arial" panose="020B0604020202020204" pitchFamily="34" charset="0"/>
              <a:buChar char="•"/>
            </a:pPr>
            <a:r>
              <a:rPr lang="en-GB" dirty="0"/>
              <a:t>Can be used with frameworks such as Django or Flask to build Single Page Applications</a:t>
            </a:r>
          </a:p>
          <a:p>
            <a:endParaRPr lang="en-GB" dirty="0"/>
          </a:p>
          <a:p>
            <a:endParaRPr lang="en-GB" dirty="0"/>
          </a:p>
        </p:txBody>
      </p:sp>
      <p:sp>
        <p:nvSpPr>
          <p:cNvPr id="4" name="Slide Number Placeholder 3">
            <a:extLst>
              <a:ext uri="{FF2B5EF4-FFF2-40B4-BE49-F238E27FC236}">
                <a16:creationId xmlns:a16="http://schemas.microsoft.com/office/drawing/2014/main" id="{31462E97-2CDE-707C-BAC5-53A7B3D73D7E}"/>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31</a:t>
            </a:fld>
            <a:endParaRPr lang="en-GB" dirty="0"/>
          </a:p>
        </p:txBody>
      </p:sp>
      <p:sp>
        <p:nvSpPr>
          <p:cNvPr id="21508" name="Text Box 4"/>
          <p:cNvSpPr txBox="1">
            <a:spLocks noChangeArrowheads="1"/>
          </p:cNvSpPr>
          <p:nvPr/>
        </p:nvSpPr>
        <p:spPr bwMode="auto">
          <a:xfrm>
            <a:off x="2416175" y="5248276"/>
            <a:ext cx="1841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endParaRPr lang="en-US" sz="2000" dirty="0"/>
          </a:p>
        </p:txBody>
      </p:sp>
    </p:spTree>
    <p:extLst>
      <p:ext uri="{BB962C8B-B14F-4D97-AF65-F5344CB8AC3E}">
        <p14:creationId xmlns:p14="http://schemas.microsoft.com/office/powerpoint/2010/main" val="678945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F71ED-A39D-1EBC-F8F3-F50742AD24AB}"/>
            </a:ext>
          </a:extLst>
        </p:cNvPr>
        <p:cNvGrpSpPr/>
        <p:nvPr/>
      </p:nvGrpSpPr>
      <p:grpSpPr>
        <a:xfrm>
          <a:off x="0" y="0"/>
          <a:ext cx="0" cy="0"/>
          <a:chOff x="0" y="0"/>
          <a:chExt cx="0" cy="0"/>
        </a:xfrm>
      </p:grpSpPr>
      <p:sp>
        <p:nvSpPr>
          <p:cNvPr id="5122" name="Rectangle 2">
            <a:extLst>
              <a:ext uri="{FF2B5EF4-FFF2-40B4-BE49-F238E27FC236}">
                <a16:creationId xmlns:a16="http://schemas.microsoft.com/office/drawing/2014/main" id="{D0138C98-E6E3-9237-9AA4-7F215737CCAC}"/>
              </a:ext>
            </a:extLst>
          </p:cNvPr>
          <p:cNvSpPr>
            <a:spLocks noGrp="1" noChangeArrowheads="1"/>
          </p:cNvSpPr>
          <p:nvPr>
            <p:ph type="ctrTitle"/>
          </p:nvPr>
        </p:nvSpPr>
        <p:spPr/>
        <p:txBody>
          <a:bodyPr/>
          <a:lstStyle/>
          <a:p>
            <a:pPr eaLnBrk="1" hangingPunct="1"/>
            <a:r>
              <a:rPr lang="en-US" dirty="0"/>
              <a:t>Multiprocessing </a:t>
            </a:r>
          </a:p>
        </p:txBody>
      </p:sp>
      <p:sp>
        <p:nvSpPr>
          <p:cNvPr id="3" name="Text Placeholder 2">
            <a:extLst>
              <a:ext uri="{FF2B5EF4-FFF2-40B4-BE49-F238E27FC236}">
                <a16:creationId xmlns:a16="http://schemas.microsoft.com/office/drawing/2014/main" id="{AFAD8E8A-8E7B-093F-8EE9-1D8F2E1025E4}"/>
              </a:ext>
            </a:extLst>
          </p:cNvPr>
          <p:cNvSpPr>
            <a:spLocks noGrp="1"/>
          </p:cNvSpPr>
          <p:nvPr>
            <p:ph type="body" sz="quarter" idx="13"/>
          </p:nvPr>
        </p:nvSpPr>
        <p:spPr>
          <a:xfrm>
            <a:off x="443922" y="1733108"/>
            <a:ext cx="7149574" cy="4348715"/>
          </a:xfrm>
        </p:spPr>
        <p:txBody>
          <a:bodyPr/>
          <a:lstStyle/>
          <a:p>
            <a:pPr>
              <a:spcBef>
                <a:spcPts val="600"/>
              </a:spcBef>
            </a:pPr>
            <a:r>
              <a:rPr lang="en-US" b="1" dirty="0"/>
              <a:t>Family Life</a:t>
            </a:r>
          </a:p>
          <a:p>
            <a:pPr marL="450850" indent="-277813">
              <a:spcBef>
                <a:spcPts val="600"/>
              </a:spcBef>
              <a:buFont typeface="Arial" panose="020B0604020202020204" pitchFamily="34" charset="0"/>
              <a:buChar char="•"/>
            </a:pPr>
            <a:r>
              <a:rPr lang="en-US" dirty="0"/>
              <a:t>A process is an instance of a program loaded and ready to run.</a:t>
            </a:r>
          </a:p>
          <a:p>
            <a:pPr marL="450850" indent="-277813">
              <a:spcBef>
                <a:spcPts val="600"/>
              </a:spcBef>
              <a:buFont typeface="Arial" panose="020B0604020202020204" pitchFamily="34" charset="0"/>
              <a:buChar char="•"/>
            </a:pPr>
            <a:r>
              <a:rPr lang="en-US" dirty="0"/>
              <a:t>Every process has a </a:t>
            </a:r>
            <a:r>
              <a:rPr lang="en-US" b="1" dirty="0"/>
              <a:t>parent</a:t>
            </a:r>
            <a:r>
              <a:rPr lang="en-US" dirty="0"/>
              <a:t>, so every process is a </a:t>
            </a:r>
            <a:r>
              <a:rPr lang="en-US" b="1" dirty="0"/>
              <a:t>child</a:t>
            </a:r>
            <a:r>
              <a:rPr lang="en-US" dirty="0"/>
              <a:t>.</a:t>
            </a:r>
          </a:p>
          <a:p>
            <a:pPr>
              <a:spcBef>
                <a:spcPts val="600"/>
              </a:spcBef>
            </a:pPr>
            <a:r>
              <a:rPr lang="en-US" b="1" dirty="0"/>
              <a:t>Family Inheritance</a:t>
            </a:r>
          </a:p>
          <a:p>
            <a:pPr marL="450850" indent="-277813">
              <a:spcBef>
                <a:spcPts val="600"/>
              </a:spcBef>
              <a:buFont typeface="Arial" panose="020B0604020202020204" pitchFamily="34" charset="0"/>
              <a:buChar char="•"/>
            </a:pPr>
            <a:r>
              <a:rPr lang="en-US" dirty="0"/>
              <a:t>Child can inherit attributes of parent:</a:t>
            </a:r>
          </a:p>
          <a:p>
            <a:pPr marL="717550" lvl="1">
              <a:spcBef>
                <a:spcPts val="600"/>
              </a:spcBef>
              <a:buFont typeface="Montserrat" pitchFamily="2" charset="0"/>
              <a:buChar char="‐"/>
            </a:pPr>
            <a:r>
              <a:rPr lang="en-US" dirty="0"/>
              <a:t>User ID, environment, directory and security.</a:t>
            </a:r>
          </a:p>
          <a:p>
            <a:pPr marL="717550" lvl="1">
              <a:spcBef>
                <a:spcPts val="600"/>
              </a:spcBef>
              <a:buFont typeface="Montserrat" pitchFamily="2" charset="0"/>
              <a:buChar char="‐"/>
            </a:pPr>
            <a:r>
              <a:rPr lang="en-US" dirty="0"/>
              <a:t>Open files – depends on Python release (see notes).</a:t>
            </a:r>
          </a:p>
          <a:p>
            <a:pPr>
              <a:spcBef>
                <a:spcPts val="600"/>
              </a:spcBef>
            </a:pPr>
            <a:r>
              <a:rPr lang="en-US" b="1" dirty="0"/>
              <a:t>Family Relationship – depends on OS</a:t>
            </a:r>
          </a:p>
          <a:p>
            <a:pPr marL="450850" lvl="1" indent="-269875">
              <a:spcBef>
                <a:spcPts val="600"/>
              </a:spcBef>
            </a:pPr>
            <a:r>
              <a:rPr lang="en-US" dirty="0"/>
              <a:t>UNIX has strong family ties:</a:t>
            </a:r>
          </a:p>
          <a:p>
            <a:pPr marL="717550" lvl="1">
              <a:spcBef>
                <a:spcPts val="600"/>
              </a:spcBef>
              <a:buFont typeface="Montserrat" pitchFamily="2" charset="0"/>
              <a:buChar char="‐"/>
            </a:pPr>
            <a:r>
              <a:rPr lang="en-US" dirty="0"/>
              <a:t>If parent dies, the child is an ‘orphan’.</a:t>
            </a:r>
          </a:p>
          <a:p>
            <a:pPr marL="450850" lvl="1" indent="-269875">
              <a:spcBef>
                <a:spcPts val="600"/>
              </a:spcBef>
            </a:pPr>
            <a:r>
              <a:rPr lang="en-US" dirty="0"/>
              <a:t>Microsoft Windows has weak ties:</a:t>
            </a:r>
          </a:p>
          <a:p>
            <a:pPr marL="717550" lvl="1">
              <a:spcBef>
                <a:spcPts val="600"/>
              </a:spcBef>
              <a:buFont typeface="Montserrat" pitchFamily="2" charset="0"/>
              <a:buChar char="‐"/>
            </a:pPr>
            <a:r>
              <a:rPr lang="en-US" dirty="0"/>
              <a:t>Parent must explicitly maintain a HANDLE to the child.</a:t>
            </a:r>
          </a:p>
          <a:p>
            <a:pPr marL="717550" lvl="2">
              <a:spcBef>
                <a:spcPts val="600"/>
              </a:spcBef>
              <a:buFont typeface="Montserrat" pitchFamily="2" charset="0"/>
              <a:buChar char="‐"/>
            </a:pPr>
            <a:r>
              <a:rPr lang="en-US" dirty="0"/>
              <a:t>Can disown children but still supports inheritance.</a:t>
            </a:r>
          </a:p>
          <a:p>
            <a:endParaRPr lang="en-GB" dirty="0"/>
          </a:p>
        </p:txBody>
      </p:sp>
      <p:sp>
        <p:nvSpPr>
          <p:cNvPr id="2" name="Slide Number Placeholder 1">
            <a:extLst>
              <a:ext uri="{FF2B5EF4-FFF2-40B4-BE49-F238E27FC236}">
                <a16:creationId xmlns:a16="http://schemas.microsoft.com/office/drawing/2014/main" id="{3B4FFE24-9D2B-366D-9497-CEDB6DA889ED}"/>
              </a:ext>
            </a:extLst>
          </p:cNvPr>
          <p:cNvSpPr>
            <a:spLocks noGrp="1"/>
          </p:cNvSpPr>
          <p:nvPr>
            <p:ph type="sldNum" sz="quarter" idx="12"/>
          </p:nvPr>
        </p:nvSpPr>
        <p:spPr/>
        <p:txBody>
          <a:bodyPr/>
          <a:lstStyle/>
          <a:p>
            <a:fld id="{EF892D59-8F09-EF4B-AD6D-DA609442F868}" type="slidenum">
              <a:rPr lang="en-GB" smtClean="0"/>
              <a:pPr/>
              <a:t>4</a:t>
            </a:fld>
            <a:endParaRPr lang="en-GB" dirty="0"/>
          </a:p>
        </p:txBody>
      </p:sp>
      <p:pic>
        <p:nvPicPr>
          <p:cNvPr id="4" name="Picture 3" descr="A screenshot of a phone&#10;&#10;AI-generated content may be incorrect.">
            <a:extLst>
              <a:ext uri="{FF2B5EF4-FFF2-40B4-BE49-F238E27FC236}">
                <a16:creationId xmlns:a16="http://schemas.microsoft.com/office/drawing/2014/main" id="{7346B639-BF58-BC3E-25ED-2709DA99F1A5}"/>
              </a:ext>
            </a:extLst>
          </p:cNvPr>
          <p:cNvPicPr>
            <a:picLocks noChangeAspect="1"/>
          </p:cNvPicPr>
          <p:nvPr/>
        </p:nvPicPr>
        <p:blipFill>
          <a:blip r:embed="rId3"/>
          <a:stretch>
            <a:fillRect/>
          </a:stretch>
        </p:blipFill>
        <p:spPr>
          <a:xfrm>
            <a:off x="8098406" y="1981845"/>
            <a:ext cx="3076065" cy="4375961"/>
          </a:xfrm>
          <a:prstGeom prst="rect">
            <a:avLst/>
          </a:prstGeom>
        </p:spPr>
      </p:pic>
    </p:spTree>
    <p:extLst>
      <p:ext uri="{BB962C8B-B14F-4D97-AF65-F5344CB8AC3E}">
        <p14:creationId xmlns:p14="http://schemas.microsoft.com/office/powerpoint/2010/main" val="29949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6DB8D-2527-E1EF-DC01-4B67F9D5FBE8}"/>
            </a:ext>
          </a:extLst>
        </p:cNvPr>
        <p:cNvGrpSpPr/>
        <p:nvPr/>
      </p:nvGrpSpPr>
      <p:grpSpPr>
        <a:xfrm>
          <a:off x="0" y="0"/>
          <a:ext cx="0" cy="0"/>
          <a:chOff x="0" y="0"/>
          <a:chExt cx="0" cy="0"/>
        </a:xfrm>
      </p:grpSpPr>
      <p:sp>
        <p:nvSpPr>
          <p:cNvPr id="5122" name="Rectangle 2">
            <a:extLst>
              <a:ext uri="{FF2B5EF4-FFF2-40B4-BE49-F238E27FC236}">
                <a16:creationId xmlns:a16="http://schemas.microsoft.com/office/drawing/2014/main" id="{42D1CDD2-E3B8-D60B-CEB8-8EB5B985EFB3}"/>
              </a:ext>
            </a:extLst>
          </p:cNvPr>
          <p:cNvSpPr>
            <a:spLocks noGrp="1" noChangeArrowheads="1"/>
          </p:cNvSpPr>
          <p:nvPr>
            <p:ph type="ctrTitle"/>
          </p:nvPr>
        </p:nvSpPr>
        <p:spPr/>
        <p:txBody>
          <a:bodyPr/>
          <a:lstStyle/>
          <a:p>
            <a:pPr eaLnBrk="1" hangingPunct="1"/>
            <a:r>
              <a:rPr lang="en-US" dirty="0"/>
              <a:t>Getting started..</a:t>
            </a:r>
          </a:p>
        </p:txBody>
      </p:sp>
      <p:sp>
        <p:nvSpPr>
          <p:cNvPr id="3" name="Text Placeholder 2">
            <a:extLst>
              <a:ext uri="{FF2B5EF4-FFF2-40B4-BE49-F238E27FC236}">
                <a16:creationId xmlns:a16="http://schemas.microsoft.com/office/drawing/2014/main" id="{7FA3BFF7-F372-75D2-9E00-B74CC2983E48}"/>
              </a:ext>
            </a:extLst>
          </p:cNvPr>
          <p:cNvSpPr>
            <a:spLocks noGrp="1"/>
          </p:cNvSpPr>
          <p:nvPr>
            <p:ph type="body" sz="quarter" idx="13"/>
          </p:nvPr>
        </p:nvSpPr>
        <p:spPr/>
        <p:txBody>
          <a:bodyPr/>
          <a:lstStyle/>
          <a:p>
            <a:pPr>
              <a:spcBef>
                <a:spcPts val="600"/>
              </a:spcBef>
            </a:pPr>
            <a:r>
              <a:rPr lang="en-US" b="1" dirty="0"/>
              <a:t>Python Standard Library modules:</a:t>
            </a:r>
          </a:p>
          <a:p>
            <a:pPr>
              <a:spcBef>
                <a:spcPts val="600"/>
              </a:spcBef>
            </a:pPr>
            <a:r>
              <a:rPr lang="en-US" b="1" dirty="0"/>
              <a:t>Multi-Processing (Child processes)</a:t>
            </a:r>
          </a:p>
          <a:p>
            <a:pPr marL="450850" indent="-277813">
              <a:spcBef>
                <a:spcPts val="600"/>
              </a:spcBef>
              <a:buFont typeface="Arial" panose="020B0604020202020204" pitchFamily="34" charset="0"/>
              <a:buChar char="•"/>
            </a:pPr>
            <a:r>
              <a:rPr lang="en-US" b="1" dirty="0" err="1"/>
              <a:t>os</a:t>
            </a:r>
            <a:r>
              <a:rPr lang="en-US" dirty="0"/>
              <a:t> – limited functionality and platform support</a:t>
            </a:r>
          </a:p>
          <a:p>
            <a:pPr marL="450850" indent="-277813">
              <a:spcBef>
                <a:spcPts val="600"/>
              </a:spcBef>
              <a:buFont typeface="Arial" panose="020B0604020202020204" pitchFamily="34" charset="0"/>
              <a:buChar char="•"/>
            </a:pPr>
            <a:r>
              <a:rPr lang="en-US" b="1" dirty="0"/>
              <a:t>Subprocess</a:t>
            </a:r>
            <a:r>
              <a:rPr lang="en-US" dirty="0"/>
              <a:t> – running system processes</a:t>
            </a:r>
          </a:p>
          <a:p>
            <a:pPr marL="450850" indent="-277813">
              <a:spcBef>
                <a:spcPts val="600"/>
              </a:spcBef>
              <a:buFont typeface="Arial" panose="020B0604020202020204" pitchFamily="34" charset="0"/>
              <a:buChar char="•"/>
            </a:pPr>
            <a:r>
              <a:rPr lang="en-US" b="1" dirty="0"/>
              <a:t>Multiprocessing</a:t>
            </a:r>
            <a:r>
              <a:rPr lang="en-US" dirty="0"/>
              <a:t> – parallelism</a:t>
            </a:r>
          </a:p>
          <a:p>
            <a:pPr marL="450850" indent="-277813">
              <a:spcBef>
                <a:spcPts val="600"/>
              </a:spcBef>
              <a:buFont typeface="Arial" panose="020B0604020202020204" pitchFamily="34" charset="0"/>
              <a:buChar char="•"/>
            </a:pPr>
            <a:r>
              <a:rPr lang="en-US" dirty="0" err="1"/>
              <a:t>Concurrent_futures</a:t>
            </a:r>
            <a:r>
              <a:rPr lang="en-US" dirty="0"/>
              <a:t> – hi-level interface</a:t>
            </a:r>
          </a:p>
          <a:p>
            <a:pPr marL="717550" lvl="1">
              <a:spcBef>
                <a:spcPts val="600"/>
              </a:spcBef>
              <a:buFont typeface="Montserrat" pitchFamily="2" charset="0"/>
              <a:buChar char="‐"/>
            </a:pPr>
            <a:endParaRPr lang="en-US" dirty="0"/>
          </a:p>
          <a:p>
            <a:pPr>
              <a:spcBef>
                <a:spcPts val="600"/>
              </a:spcBef>
            </a:pPr>
            <a:r>
              <a:rPr lang="en-US" b="1" dirty="0"/>
              <a:t>Multi-Threading</a:t>
            </a:r>
          </a:p>
          <a:p>
            <a:pPr marL="450850" lvl="1" indent="-269875">
              <a:spcBef>
                <a:spcPts val="600"/>
              </a:spcBef>
            </a:pPr>
            <a:r>
              <a:rPr lang="en-US" b="1" dirty="0"/>
              <a:t>threading</a:t>
            </a:r>
            <a:r>
              <a:rPr lang="en-US" dirty="0"/>
              <a:t> – lightweight concurrency</a:t>
            </a:r>
          </a:p>
          <a:p>
            <a:pPr marL="450850" lvl="1" indent="-269875">
              <a:spcBef>
                <a:spcPts val="600"/>
              </a:spcBef>
            </a:pPr>
            <a:r>
              <a:rPr lang="en-US" b="1" dirty="0" err="1"/>
              <a:t>asyncio</a:t>
            </a:r>
            <a:r>
              <a:rPr lang="en-US" dirty="0"/>
              <a:t> – asynchronous programming for concurrency</a:t>
            </a:r>
          </a:p>
          <a:p>
            <a:pPr marL="450850" lvl="1" indent="-269875">
              <a:spcBef>
                <a:spcPts val="600"/>
              </a:spcBef>
            </a:pPr>
            <a:r>
              <a:rPr lang="en-US" dirty="0"/>
              <a:t>Queue – thread safe communication</a:t>
            </a:r>
          </a:p>
          <a:p>
            <a:pPr marL="450850" lvl="1" indent="-269875">
              <a:spcBef>
                <a:spcPts val="600"/>
              </a:spcBef>
            </a:pPr>
            <a:endParaRPr lang="en-US" dirty="0"/>
          </a:p>
          <a:p>
            <a:endParaRPr lang="en-GB" dirty="0"/>
          </a:p>
        </p:txBody>
      </p:sp>
      <p:sp>
        <p:nvSpPr>
          <p:cNvPr id="2" name="Slide Number Placeholder 1">
            <a:extLst>
              <a:ext uri="{FF2B5EF4-FFF2-40B4-BE49-F238E27FC236}">
                <a16:creationId xmlns:a16="http://schemas.microsoft.com/office/drawing/2014/main" id="{AB897A2E-D8A4-B0F4-49E5-FB74EF59B6C7}"/>
              </a:ext>
            </a:extLst>
          </p:cNvPr>
          <p:cNvSpPr>
            <a:spLocks noGrp="1"/>
          </p:cNvSpPr>
          <p:nvPr>
            <p:ph type="sldNum" sz="quarter" idx="12"/>
          </p:nvPr>
        </p:nvSpPr>
        <p:spPr/>
        <p:txBody>
          <a:bodyPr/>
          <a:lstStyle/>
          <a:p>
            <a:fld id="{EF892D59-8F09-EF4B-AD6D-DA609442F868}" type="slidenum">
              <a:rPr lang="en-GB" smtClean="0"/>
              <a:pPr/>
              <a:t>5</a:t>
            </a:fld>
            <a:endParaRPr lang="en-GB" dirty="0"/>
          </a:p>
        </p:txBody>
      </p:sp>
      <p:pic>
        <p:nvPicPr>
          <p:cNvPr id="5" name="Picture 4" descr="A screenshot of a computer&#10;&#10;AI-generated content may be incorrect.">
            <a:extLst>
              <a:ext uri="{FF2B5EF4-FFF2-40B4-BE49-F238E27FC236}">
                <a16:creationId xmlns:a16="http://schemas.microsoft.com/office/drawing/2014/main" id="{03965D60-5203-15BF-F9CA-00543B513AC0}"/>
              </a:ext>
            </a:extLst>
          </p:cNvPr>
          <p:cNvPicPr>
            <a:picLocks noChangeAspect="1"/>
          </p:cNvPicPr>
          <p:nvPr/>
        </p:nvPicPr>
        <p:blipFill>
          <a:blip r:embed="rId3"/>
          <a:stretch>
            <a:fillRect/>
          </a:stretch>
        </p:blipFill>
        <p:spPr>
          <a:xfrm>
            <a:off x="7048605" y="1685213"/>
            <a:ext cx="4699473" cy="4387608"/>
          </a:xfrm>
          <a:prstGeom prst="rect">
            <a:avLst/>
          </a:prstGeom>
        </p:spPr>
      </p:pic>
    </p:spTree>
    <p:extLst>
      <p:ext uri="{BB962C8B-B14F-4D97-AF65-F5344CB8AC3E}">
        <p14:creationId xmlns:p14="http://schemas.microsoft.com/office/powerpoint/2010/main" val="3745933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p:txBody>
          <a:bodyPr/>
          <a:lstStyle/>
          <a:p>
            <a:pPr eaLnBrk="1" hangingPunct="1"/>
            <a:r>
              <a:rPr lang="en-GB" dirty="0"/>
              <a:t>Multi-processing using os</a:t>
            </a:r>
          </a:p>
        </p:txBody>
      </p:sp>
      <p:sp>
        <p:nvSpPr>
          <p:cNvPr id="6147" name="Rectangle 3"/>
          <p:cNvSpPr>
            <a:spLocks noGrp="1" noChangeArrowheads="1"/>
          </p:cNvSpPr>
          <p:nvPr>
            <p:ph sz="quarter" idx="4"/>
          </p:nvPr>
        </p:nvSpPr>
        <p:spPr/>
        <p:txBody>
          <a:bodyPr>
            <a:normAutofit lnSpcReduction="10000"/>
          </a:bodyPr>
          <a:lstStyle/>
          <a:p>
            <a:pPr marL="0" indent="0">
              <a:buNone/>
            </a:pPr>
            <a:r>
              <a:rPr lang="en-GB" b="1" dirty="0">
                <a:solidFill>
                  <a:schemeClr val="tx1"/>
                </a:solidFill>
              </a:rPr>
              <a:t>Older, platform specific and </a:t>
            </a:r>
            <a:r>
              <a:rPr lang="en-GB" b="1" i="1" dirty="0">
                <a:solidFill>
                  <a:schemeClr val="tx1"/>
                </a:solidFill>
              </a:rPr>
              <a:t>deprecated</a:t>
            </a:r>
            <a:r>
              <a:rPr lang="en-GB" b="1" dirty="0"/>
              <a:t>:</a:t>
            </a:r>
          </a:p>
          <a:p>
            <a:pPr marL="285750" lvl="1" indent="-285750"/>
            <a:r>
              <a:rPr lang="en-GB" b="1" dirty="0" err="1"/>
              <a:t>os.fork</a:t>
            </a:r>
            <a:r>
              <a:rPr lang="en-GB" b="1" dirty="0"/>
              <a:t>()</a:t>
            </a:r>
          </a:p>
          <a:p>
            <a:pPr marL="742950" lvl="2" indent="-285750"/>
            <a:r>
              <a:rPr lang="en-GB" dirty="0"/>
              <a:t>UNIX specific – creates process</a:t>
            </a:r>
          </a:p>
          <a:p>
            <a:pPr marL="742950" lvl="2" indent="-285750"/>
            <a:r>
              <a:rPr lang="en-GB" dirty="0"/>
              <a:t>Requires </a:t>
            </a:r>
            <a:r>
              <a:rPr lang="en-GB" b="1" dirty="0"/>
              <a:t>exec*()</a:t>
            </a:r>
            <a:r>
              <a:rPr lang="en-GB" dirty="0"/>
              <a:t> functions to replace process with another program</a:t>
            </a:r>
          </a:p>
          <a:p>
            <a:pPr marL="742950" lvl="2" indent="-285750"/>
            <a:r>
              <a:rPr lang="en-GB" dirty="0"/>
              <a:t>Requires </a:t>
            </a:r>
            <a:r>
              <a:rPr lang="en-GB" b="1" dirty="0"/>
              <a:t>os.wait()</a:t>
            </a:r>
            <a:r>
              <a:rPr lang="en-GB" dirty="0"/>
              <a:t> or </a:t>
            </a:r>
            <a:r>
              <a:rPr lang="en-GB" b="1" dirty="0"/>
              <a:t>os.waitpid()</a:t>
            </a:r>
            <a:r>
              <a:rPr lang="en-GB" dirty="0"/>
              <a:t> to avoid a zombie</a:t>
            </a:r>
          </a:p>
          <a:p>
            <a:pPr marL="285750" lvl="1" indent="-285750"/>
            <a:r>
              <a:rPr lang="en-GB" b="1" dirty="0" err="1"/>
              <a:t>os.system</a:t>
            </a:r>
            <a:r>
              <a:rPr lang="en-GB" b="1" dirty="0"/>
              <a:t>()</a:t>
            </a:r>
          </a:p>
          <a:p>
            <a:pPr marL="742950" lvl="2" indent="-285750"/>
            <a:r>
              <a:rPr lang="en-GB" dirty="0"/>
              <a:t>Spawns a new process in subshell </a:t>
            </a:r>
          </a:p>
          <a:p>
            <a:pPr marL="742950" lvl="2" indent="-285750"/>
            <a:r>
              <a:rPr lang="en-GB" dirty="0"/>
              <a:t>Cross-platform alternative to fork() – runs a shell process (cmd.exe or bash).</a:t>
            </a:r>
          </a:p>
          <a:p>
            <a:pPr marL="742950" lvl="2" indent="-285750"/>
            <a:r>
              <a:rPr lang="en-GB" dirty="0"/>
              <a:t>Blocks execution until process completes – and returns </a:t>
            </a:r>
            <a:r>
              <a:rPr lang="en-GB" b="1" dirty="0"/>
              <a:t>exit</a:t>
            </a:r>
            <a:r>
              <a:rPr lang="en-GB" dirty="0"/>
              <a:t> status</a:t>
            </a:r>
          </a:p>
          <a:p>
            <a:pPr marL="285750" lvl="1" indent="-285750"/>
            <a:r>
              <a:rPr lang="en-GB" b="1" dirty="0" err="1"/>
              <a:t>os.spawn</a:t>
            </a:r>
            <a:r>
              <a:rPr lang="en-GB" b="1" i="1" dirty="0"/>
              <a:t>*()</a:t>
            </a:r>
          </a:p>
          <a:p>
            <a:pPr marL="742950" lvl="2" indent="-285750"/>
            <a:r>
              <a:rPr lang="en-GB" dirty="0"/>
              <a:t>Spawns a new process in subshell </a:t>
            </a:r>
          </a:p>
          <a:p>
            <a:pPr marL="742950" lvl="2" indent="-285750"/>
            <a:r>
              <a:rPr lang="en-GB" dirty="0"/>
              <a:t>Cross-platform alternative to fork() – can run in a similar mode to </a:t>
            </a:r>
            <a:r>
              <a:rPr lang="en-GB" b="1" dirty="0"/>
              <a:t>exec</a:t>
            </a:r>
            <a:r>
              <a:rPr lang="en-GB" b="1" i="1" dirty="0"/>
              <a:t>*()</a:t>
            </a:r>
            <a:endParaRPr lang="en-GB" i="1" dirty="0"/>
          </a:p>
          <a:p>
            <a:pPr marL="285750" lvl="1" indent="-285750"/>
            <a:r>
              <a:rPr lang="en-GB" b="1" dirty="0"/>
              <a:t>os.popen() </a:t>
            </a:r>
          </a:p>
          <a:p>
            <a:pPr marL="742950" lvl="2" indent="-285750"/>
            <a:r>
              <a:rPr lang="en-GB" dirty="0"/>
              <a:t>Opens pipe to or from process – returns file like object for </a:t>
            </a:r>
            <a:r>
              <a:rPr lang="en-GB" b="1" dirty="0"/>
              <a:t>.read()</a:t>
            </a:r>
            <a:r>
              <a:rPr lang="en-GB" dirty="0"/>
              <a:t> and .</a:t>
            </a:r>
            <a:r>
              <a:rPr lang="en-GB" b="1" dirty="0"/>
              <a:t>write()</a:t>
            </a:r>
          </a:p>
          <a:p>
            <a:pPr marL="742950" lvl="2" indent="-285750"/>
            <a:r>
              <a:rPr lang="en-GB" dirty="0"/>
              <a:t>Can interact with stdin/stdout but better to use subprocess.Popen()</a:t>
            </a:r>
          </a:p>
        </p:txBody>
      </p:sp>
      <p:sp>
        <p:nvSpPr>
          <p:cNvPr id="2" name="Slide Number Placeholder 1">
            <a:extLst>
              <a:ext uri="{FF2B5EF4-FFF2-40B4-BE49-F238E27FC236}">
                <a16:creationId xmlns:a16="http://schemas.microsoft.com/office/drawing/2014/main" id="{E673B5B7-EBFF-8D9D-23FE-31F747D834C5}"/>
              </a:ext>
            </a:extLst>
          </p:cNvPr>
          <p:cNvSpPr>
            <a:spLocks noGrp="1"/>
          </p:cNvSpPr>
          <p:nvPr>
            <p:ph type="sldNum" sz="quarter" idx="12"/>
          </p:nvPr>
        </p:nvSpPr>
        <p:spPr/>
        <p:txBody>
          <a:bodyPr/>
          <a:lstStyle/>
          <a:p>
            <a:fld id="{EF892D59-8F09-EF4B-AD6D-DA609442F868}" type="slidenum">
              <a:rPr lang="en-GB" smtClean="0"/>
              <a:pPr/>
              <a:t>6</a:t>
            </a:fld>
            <a:endParaRPr lang="en-GB" dirty="0"/>
          </a:p>
        </p:txBody>
      </p:sp>
      <p:pic>
        <p:nvPicPr>
          <p:cNvPr id="4" name="Picture 4" descr="Expired Stamp (PNG Transparent) | OnlyGFX.com">
            <a:extLst>
              <a:ext uri="{FF2B5EF4-FFF2-40B4-BE49-F238E27FC236}">
                <a16:creationId xmlns:a16="http://schemas.microsoft.com/office/drawing/2014/main" id="{F752A511-D8E0-D01B-6CC2-D8515C08888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921219" y="4839503"/>
            <a:ext cx="2430005" cy="173199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52544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CAC52-A797-1C49-3C49-0D8134277F6E}"/>
            </a:ext>
          </a:extLst>
        </p:cNvPr>
        <p:cNvGrpSpPr/>
        <p:nvPr/>
      </p:nvGrpSpPr>
      <p:grpSpPr>
        <a:xfrm>
          <a:off x="0" y="0"/>
          <a:ext cx="0" cy="0"/>
          <a:chOff x="0" y="0"/>
          <a:chExt cx="0" cy="0"/>
        </a:xfrm>
      </p:grpSpPr>
      <p:sp>
        <p:nvSpPr>
          <p:cNvPr id="6146" name="Rectangle 2">
            <a:extLst>
              <a:ext uri="{FF2B5EF4-FFF2-40B4-BE49-F238E27FC236}">
                <a16:creationId xmlns:a16="http://schemas.microsoft.com/office/drawing/2014/main" id="{A455CFEC-2513-3591-B72E-AAFA8A79807A}"/>
              </a:ext>
            </a:extLst>
          </p:cNvPr>
          <p:cNvSpPr>
            <a:spLocks noGrp="1" noChangeArrowheads="1"/>
          </p:cNvSpPr>
          <p:nvPr>
            <p:ph type="ctrTitle"/>
          </p:nvPr>
        </p:nvSpPr>
        <p:spPr/>
        <p:txBody>
          <a:bodyPr/>
          <a:lstStyle/>
          <a:p>
            <a:pPr eaLnBrk="1" hangingPunct="1"/>
            <a:r>
              <a:rPr lang="en-GB" dirty="0"/>
              <a:t>Examples using os</a:t>
            </a:r>
          </a:p>
        </p:txBody>
      </p:sp>
      <p:sp>
        <p:nvSpPr>
          <p:cNvPr id="6147" name="Rectangle 3">
            <a:extLst>
              <a:ext uri="{FF2B5EF4-FFF2-40B4-BE49-F238E27FC236}">
                <a16:creationId xmlns:a16="http://schemas.microsoft.com/office/drawing/2014/main" id="{9EA72752-31AB-4368-C91E-EA69CD8BC214}"/>
              </a:ext>
            </a:extLst>
          </p:cNvPr>
          <p:cNvSpPr>
            <a:spLocks noGrp="1" noChangeArrowheads="1"/>
          </p:cNvSpPr>
          <p:nvPr>
            <p:ph sz="quarter" idx="4"/>
          </p:nvPr>
        </p:nvSpPr>
        <p:spPr>
          <a:xfrm>
            <a:off x="491645" y="1333926"/>
            <a:ext cx="11303578" cy="4348715"/>
          </a:xfrm>
        </p:spPr>
        <p:txBody>
          <a:bodyPr>
            <a:noAutofit/>
          </a:bodyPr>
          <a:lstStyle/>
          <a:p>
            <a:pPr marL="180975" lvl="1" indent="-180975">
              <a:buNone/>
            </a:pPr>
            <a:r>
              <a:rPr lang="en-GB" sz="1800" b="1" dirty="0"/>
              <a:t>os.fork()</a:t>
            </a:r>
          </a:p>
          <a:p>
            <a:pPr marL="180975" lvl="1" indent="-180975">
              <a:buNone/>
            </a:pPr>
            <a:endParaRPr lang="en-GB" b="1" dirty="0"/>
          </a:p>
          <a:p>
            <a:pPr marL="180975" lvl="1" indent="-180975">
              <a:buNone/>
            </a:pPr>
            <a:endParaRPr lang="en-GB" b="1" dirty="0"/>
          </a:p>
          <a:p>
            <a:pPr marL="180975" lvl="1" indent="-180975">
              <a:buNone/>
            </a:pPr>
            <a:endParaRPr lang="en-GB" sz="1200" b="1" dirty="0"/>
          </a:p>
          <a:p>
            <a:pPr marL="180975" lvl="1" indent="-180975">
              <a:buNone/>
            </a:pPr>
            <a:endParaRPr lang="en-GB" b="1" dirty="0"/>
          </a:p>
          <a:p>
            <a:pPr marL="180975" lvl="1" indent="-180975">
              <a:buNone/>
            </a:pPr>
            <a:endParaRPr lang="en-GB" b="1" dirty="0"/>
          </a:p>
          <a:p>
            <a:pPr marL="180975" lvl="1" indent="-180975">
              <a:buNone/>
            </a:pPr>
            <a:endParaRPr lang="en-GB" b="1" dirty="0"/>
          </a:p>
          <a:p>
            <a:pPr marL="180975" lvl="1" indent="-180975">
              <a:buNone/>
            </a:pPr>
            <a:r>
              <a:rPr lang="en-GB" sz="1800" b="1" dirty="0"/>
              <a:t>os.spawn()</a:t>
            </a:r>
          </a:p>
          <a:p>
            <a:pPr marL="180975" lvl="1" indent="-180975">
              <a:buNone/>
            </a:pPr>
            <a:endParaRPr lang="en-GB" b="1" dirty="0"/>
          </a:p>
          <a:p>
            <a:pPr marL="180975" lvl="1" indent="-180975">
              <a:buNone/>
            </a:pPr>
            <a:endParaRPr lang="en-GB" b="1" dirty="0"/>
          </a:p>
          <a:p>
            <a:pPr marL="180975" lvl="1" indent="-180975">
              <a:buNone/>
            </a:pPr>
            <a:endParaRPr lang="en-GB" b="1" dirty="0"/>
          </a:p>
          <a:p>
            <a:pPr marL="180975" lvl="1" indent="-180975">
              <a:buNone/>
            </a:pPr>
            <a:endParaRPr lang="en-GB" sz="1000" b="1" dirty="0"/>
          </a:p>
          <a:p>
            <a:pPr marL="180975" lvl="1" indent="-180975">
              <a:buNone/>
            </a:pPr>
            <a:r>
              <a:rPr lang="en-GB" sz="1800" b="1" dirty="0" err="1"/>
              <a:t>os.system</a:t>
            </a:r>
            <a:r>
              <a:rPr lang="en-GB" sz="1800" b="1" dirty="0"/>
              <a:t>()</a:t>
            </a:r>
          </a:p>
          <a:p>
            <a:pPr marL="180975" lvl="1" indent="-180975">
              <a:buNone/>
            </a:pPr>
            <a:endParaRPr lang="en-GB" sz="800" b="1" dirty="0"/>
          </a:p>
          <a:p>
            <a:pPr marL="180975" lvl="1" indent="-180975">
              <a:buNone/>
            </a:pPr>
            <a:endParaRPr lang="en-GB" sz="800" b="1" dirty="0"/>
          </a:p>
          <a:p>
            <a:pPr marL="180975" lvl="1" indent="-180975">
              <a:buNone/>
            </a:pPr>
            <a:endParaRPr lang="en-GB" sz="800" b="1" dirty="0"/>
          </a:p>
          <a:p>
            <a:pPr marL="180975" lvl="1" indent="-180975">
              <a:buNone/>
            </a:pPr>
            <a:endParaRPr lang="en-GB" sz="800" b="1" dirty="0"/>
          </a:p>
          <a:p>
            <a:pPr marL="180975" lvl="1" indent="-180975">
              <a:spcBef>
                <a:spcPts val="0"/>
              </a:spcBef>
              <a:buNone/>
            </a:pPr>
            <a:r>
              <a:rPr lang="en-GB" sz="1800" b="1" dirty="0"/>
              <a:t>os.popen()</a:t>
            </a:r>
          </a:p>
          <a:p>
            <a:pPr marL="180975" lvl="1" indent="-180975">
              <a:buNone/>
            </a:pPr>
            <a:endParaRPr lang="en-GB" b="1" dirty="0"/>
          </a:p>
        </p:txBody>
      </p:sp>
      <p:sp>
        <p:nvSpPr>
          <p:cNvPr id="2" name="Slide Number Placeholder 1">
            <a:extLst>
              <a:ext uri="{FF2B5EF4-FFF2-40B4-BE49-F238E27FC236}">
                <a16:creationId xmlns:a16="http://schemas.microsoft.com/office/drawing/2014/main" id="{6A6F5E01-A7DC-A874-92FC-464468B989A3}"/>
              </a:ext>
            </a:extLst>
          </p:cNvPr>
          <p:cNvSpPr>
            <a:spLocks noGrp="1"/>
          </p:cNvSpPr>
          <p:nvPr>
            <p:ph type="sldNum" sz="quarter" idx="12"/>
          </p:nvPr>
        </p:nvSpPr>
        <p:spPr/>
        <p:txBody>
          <a:bodyPr/>
          <a:lstStyle/>
          <a:p>
            <a:fld id="{EF892D59-8F09-EF4B-AD6D-DA609442F868}" type="slidenum">
              <a:rPr lang="en-GB" smtClean="0"/>
              <a:pPr/>
              <a:t>7</a:t>
            </a:fld>
            <a:endParaRPr lang="en-GB" dirty="0"/>
          </a:p>
        </p:txBody>
      </p:sp>
      <p:sp>
        <p:nvSpPr>
          <p:cNvPr id="3" name="Text Box 10">
            <a:extLst>
              <a:ext uri="{FF2B5EF4-FFF2-40B4-BE49-F238E27FC236}">
                <a16:creationId xmlns:a16="http://schemas.microsoft.com/office/drawing/2014/main" id="{EE45D012-9BE4-75EB-27A5-8EB77CFF4412}"/>
              </a:ext>
            </a:extLst>
          </p:cNvPr>
          <p:cNvSpPr txBox="1">
            <a:spLocks noChangeArrowheads="1"/>
          </p:cNvSpPr>
          <p:nvPr/>
        </p:nvSpPr>
        <p:spPr bwMode="auto">
          <a:xfrm>
            <a:off x="878268" y="5211159"/>
            <a:ext cx="5739073" cy="584775"/>
          </a:xfrm>
          <a:prstGeom prst="rect">
            <a:avLst/>
          </a:prstGeom>
          <a:solidFill>
            <a:srgbClr val="0D0D0D"/>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solidFill>
                  <a:schemeClr val="bg1"/>
                </a:solidFill>
                <a:latin typeface="Consolas" panose="020B0609020204030204" pitchFamily="49" charset="0"/>
              </a:rPr>
              <a:t>status = os.system("echo hello from Child") </a:t>
            </a:r>
          </a:p>
          <a:p>
            <a:r>
              <a:rPr lang="en-GB" sz="1600" dirty="0">
                <a:solidFill>
                  <a:schemeClr val="bg1"/>
                </a:solidFill>
                <a:latin typeface="Consolas" panose="020B0609020204030204" pitchFamily="49" charset="0"/>
              </a:rPr>
              <a:t>print("Child exited with", status)</a:t>
            </a:r>
          </a:p>
        </p:txBody>
      </p:sp>
      <p:sp>
        <p:nvSpPr>
          <p:cNvPr id="6" name="Text Box 15">
            <a:extLst>
              <a:ext uri="{FF2B5EF4-FFF2-40B4-BE49-F238E27FC236}">
                <a16:creationId xmlns:a16="http://schemas.microsoft.com/office/drawing/2014/main" id="{39DF8A46-F227-1B38-780D-D3115E6BEF76}"/>
              </a:ext>
            </a:extLst>
          </p:cNvPr>
          <p:cNvSpPr txBox="1">
            <a:spLocks noChangeArrowheads="1"/>
          </p:cNvSpPr>
          <p:nvPr/>
        </p:nvSpPr>
        <p:spPr bwMode="auto">
          <a:xfrm>
            <a:off x="878268" y="6140041"/>
            <a:ext cx="8899703" cy="584775"/>
          </a:xfrm>
          <a:prstGeom prst="rect">
            <a:avLst/>
          </a:prstGeom>
          <a:solidFill>
            <a:srgbClr val="0D0D0D"/>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600" dirty="0">
                <a:solidFill>
                  <a:schemeClr val="bg1"/>
                </a:solidFill>
                <a:latin typeface="Consolas" panose="020B0609020204030204" pitchFamily="49" charset="0"/>
              </a:rPr>
              <a:t>for line in os.popen(</a:t>
            </a:r>
            <a:r>
              <a:rPr lang="en-GB" sz="1600" dirty="0">
                <a:solidFill>
                  <a:schemeClr val="bg1"/>
                </a:solidFill>
                <a:latin typeface="Consolas" panose="020B0609020204030204" pitchFamily="49" charset="0"/>
              </a:rPr>
              <a:t>r"C:\Windows\System32\t</a:t>
            </a:r>
            <a:r>
              <a:rPr lang="en-US" sz="1600" dirty="0">
                <a:solidFill>
                  <a:schemeClr val="bg1"/>
                </a:solidFill>
                <a:latin typeface="Consolas" panose="020B0609020204030204" pitchFamily="49" charset="0"/>
              </a:rPr>
              <a:t>asklist.exe</a:t>
            </a:r>
            <a:r>
              <a:rPr lang="en-GB" sz="1600" dirty="0">
                <a:solidFill>
                  <a:schemeClr val="bg1"/>
                </a:solidFill>
                <a:latin typeface="Consolas" panose="020B0609020204030204" pitchFamily="49" charset="0"/>
              </a:rPr>
              <a:t>")</a:t>
            </a:r>
            <a:r>
              <a:rPr lang="en-US" sz="1600" dirty="0">
                <a:solidFill>
                  <a:schemeClr val="bg1"/>
                </a:solidFill>
                <a:latin typeface="Consolas" panose="020B0609020204030204" pitchFamily="49" charset="0"/>
              </a:rPr>
              <a:t>.readlines():</a:t>
            </a:r>
          </a:p>
          <a:p>
            <a:pPr>
              <a:spcBef>
                <a:spcPct val="0"/>
              </a:spcBef>
            </a:pPr>
            <a:r>
              <a:rPr lang="en-US" sz="1600" dirty="0">
                <a:solidFill>
                  <a:schemeClr val="bg1"/>
                </a:solidFill>
                <a:latin typeface="Consolas" panose="020B0609020204030204" pitchFamily="49" charset="0"/>
              </a:rPr>
              <a:t>    print(":", line, end="")</a:t>
            </a:r>
            <a:endParaRPr lang="en-GB" sz="1600" dirty="0">
              <a:solidFill>
                <a:schemeClr val="bg1"/>
              </a:solidFill>
              <a:latin typeface="Consolas" panose="020B0609020204030204" pitchFamily="49" charset="0"/>
            </a:endParaRPr>
          </a:p>
        </p:txBody>
      </p:sp>
      <p:sp>
        <p:nvSpPr>
          <p:cNvPr id="7" name="Text Box 10">
            <a:extLst>
              <a:ext uri="{FF2B5EF4-FFF2-40B4-BE49-F238E27FC236}">
                <a16:creationId xmlns:a16="http://schemas.microsoft.com/office/drawing/2014/main" id="{0150D5AC-AB9F-2ED1-AFD1-9630A85C329D}"/>
              </a:ext>
            </a:extLst>
          </p:cNvPr>
          <p:cNvSpPr txBox="1">
            <a:spLocks noChangeArrowheads="1"/>
          </p:cNvSpPr>
          <p:nvPr/>
        </p:nvSpPr>
        <p:spPr bwMode="auto">
          <a:xfrm>
            <a:off x="878269" y="3745164"/>
            <a:ext cx="8281430" cy="1077218"/>
          </a:xfrm>
          <a:prstGeom prst="rect">
            <a:avLst/>
          </a:prstGeom>
          <a:solidFill>
            <a:srgbClr val="0D0D0D"/>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solidFill>
                  <a:schemeClr val="bg1"/>
                </a:solidFill>
                <a:latin typeface="Consolas" panose="020B0609020204030204" pitchFamily="49" charset="0"/>
              </a:rPr>
              <a:t>if os.name == 'nt':</a:t>
            </a:r>
          </a:p>
          <a:p>
            <a:r>
              <a:rPr lang="en-GB" sz="1600" dirty="0">
                <a:solidFill>
                  <a:schemeClr val="bg1"/>
                </a:solidFill>
                <a:latin typeface="Consolas" panose="020B0609020204030204" pitchFamily="49" charset="0"/>
              </a:rPr>
              <a:t>    os.spawnl(os.P_NOWAIT, r"C:\Windows\System32\calc.exe", "calc.exe")</a:t>
            </a:r>
          </a:p>
          <a:p>
            <a:r>
              <a:rPr lang="en-GB" sz="1600" dirty="0">
                <a:solidFill>
                  <a:schemeClr val="bg1"/>
                </a:solidFill>
                <a:latin typeface="Consolas" panose="020B0609020204030204" pitchFamily="49" charset="0"/>
              </a:rPr>
              <a:t>else:  </a:t>
            </a:r>
          </a:p>
          <a:p>
            <a:r>
              <a:rPr lang="en-GB" sz="1600" dirty="0">
                <a:solidFill>
                  <a:schemeClr val="bg1"/>
                </a:solidFill>
                <a:latin typeface="Consolas" panose="020B0609020204030204" pitchFamily="49" charset="0"/>
              </a:rPr>
              <a:t>    os.spawnlp(os.P_NOWAIT, "echo", "echo", "Hello World")</a:t>
            </a:r>
          </a:p>
        </p:txBody>
      </p:sp>
      <p:sp>
        <p:nvSpPr>
          <p:cNvPr id="14" name="Text Box 10">
            <a:extLst>
              <a:ext uri="{FF2B5EF4-FFF2-40B4-BE49-F238E27FC236}">
                <a16:creationId xmlns:a16="http://schemas.microsoft.com/office/drawing/2014/main" id="{CA74BA94-49E3-F72D-E746-121A271F7DF2}"/>
              </a:ext>
            </a:extLst>
          </p:cNvPr>
          <p:cNvSpPr txBox="1">
            <a:spLocks noChangeArrowheads="1"/>
          </p:cNvSpPr>
          <p:nvPr/>
        </p:nvSpPr>
        <p:spPr bwMode="auto">
          <a:xfrm>
            <a:off x="1584325" y="1369732"/>
            <a:ext cx="5739073" cy="2031325"/>
          </a:xfrm>
          <a:prstGeom prst="rect">
            <a:avLst/>
          </a:prstGeom>
          <a:solidFill>
            <a:srgbClr val="0D0D0D"/>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400" dirty="0">
                <a:solidFill>
                  <a:schemeClr val="bg1"/>
                </a:solidFill>
                <a:latin typeface="Consolas" panose="020B0609020204030204" pitchFamily="49" charset="0"/>
              </a:rPr>
              <a:t>def run_command():</a:t>
            </a:r>
          </a:p>
          <a:p>
            <a:r>
              <a:rPr lang="en-GB" sz="1400" dirty="0">
                <a:solidFill>
                  <a:schemeClr val="bg1"/>
                </a:solidFill>
                <a:latin typeface="Consolas" panose="020B0609020204030204" pitchFamily="49" charset="0"/>
              </a:rPr>
              <a:t>    print(f"Running in process ID: {os.getpid()}")</a:t>
            </a:r>
          </a:p>
          <a:p>
            <a:r>
              <a:rPr lang="en-GB" sz="1400" dirty="0">
                <a:solidFill>
                  <a:schemeClr val="bg1"/>
                </a:solidFill>
                <a:latin typeface="Consolas" panose="020B0609020204030204" pitchFamily="49" charset="0"/>
              </a:rPr>
              <a:t>    os.system("echo Hello from child process")</a:t>
            </a:r>
          </a:p>
          <a:p>
            <a:endParaRPr lang="en-GB" sz="1400" dirty="0">
              <a:solidFill>
                <a:schemeClr val="bg1"/>
              </a:solidFill>
              <a:latin typeface="Consolas" panose="020B0609020204030204" pitchFamily="49" charset="0"/>
            </a:endParaRPr>
          </a:p>
          <a:p>
            <a:r>
              <a:rPr lang="en-GB" sz="1400" dirty="0">
                <a:solidFill>
                  <a:schemeClr val="bg1"/>
                </a:solidFill>
                <a:latin typeface="Consolas" panose="020B0609020204030204" pitchFamily="49" charset="0"/>
              </a:rPr>
              <a:t>pid = os.fork() # Fork the process</a:t>
            </a:r>
          </a:p>
          <a:p>
            <a:r>
              <a:rPr lang="en-GB" sz="1400" dirty="0">
                <a:solidFill>
                  <a:schemeClr val="bg1"/>
                </a:solidFill>
                <a:latin typeface="Consolas" panose="020B0609020204030204" pitchFamily="49" charset="0"/>
              </a:rPr>
              <a:t>if pid == 0: # Child process</a:t>
            </a:r>
          </a:p>
          <a:p>
            <a:r>
              <a:rPr lang="en-GB" sz="1400" dirty="0">
                <a:solidFill>
                  <a:schemeClr val="bg1"/>
                </a:solidFill>
                <a:latin typeface="Consolas" panose="020B0609020204030204" pitchFamily="49" charset="0"/>
              </a:rPr>
              <a:t>    run_command()</a:t>
            </a:r>
          </a:p>
          <a:p>
            <a:r>
              <a:rPr lang="en-GB" sz="1400" dirty="0">
                <a:solidFill>
                  <a:schemeClr val="bg1"/>
                </a:solidFill>
                <a:latin typeface="Consolas" panose="020B0609020204030204" pitchFamily="49" charset="0"/>
              </a:rPr>
              <a:t>else: # Parent process</a:t>
            </a:r>
          </a:p>
          <a:p>
            <a:r>
              <a:rPr lang="en-GB" sz="1400" dirty="0">
                <a:solidFill>
                  <a:schemeClr val="bg1"/>
                </a:solidFill>
                <a:latin typeface="Consolas" panose="020B0609020204030204" pitchFamily="49" charset="0"/>
              </a:rPr>
              <a:t>    print(f"I’m the parent(os.getpid()) of child {pid}")</a:t>
            </a:r>
          </a:p>
        </p:txBody>
      </p:sp>
      <p:pic>
        <p:nvPicPr>
          <p:cNvPr id="5" name="Picture 4" descr="A black background with white bubbles&#10;&#10;AI-generated content may be incorrect.">
            <a:extLst>
              <a:ext uri="{FF2B5EF4-FFF2-40B4-BE49-F238E27FC236}">
                <a16:creationId xmlns:a16="http://schemas.microsoft.com/office/drawing/2014/main" id="{BDB73227-2978-1172-2E61-A60AE8BEDC78}"/>
              </a:ext>
            </a:extLst>
          </p:cNvPr>
          <p:cNvPicPr>
            <a:picLocks noChangeAspect="1"/>
          </p:cNvPicPr>
          <p:nvPr/>
        </p:nvPicPr>
        <p:blipFill>
          <a:blip r:embed="rId3"/>
          <a:stretch>
            <a:fillRect/>
          </a:stretch>
        </p:blipFill>
        <p:spPr>
          <a:xfrm>
            <a:off x="10043737" y="2791607"/>
            <a:ext cx="1969528" cy="3781863"/>
          </a:xfrm>
          <a:prstGeom prst="rect">
            <a:avLst/>
          </a:prstGeom>
        </p:spPr>
      </p:pic>
    </p:spTree>
    <p:extLst>
      <p:ext uri="{BB962C8B-B14F-4D97-AF65-F5344CB8AC3E}">
        <p14:creationId xmlns:p14="http://schemas.microsoft.com/office/powerpoint/2010/main" val="2639783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p:txBody>
          <a:bodyPr/>
          <a:lstStyle/>
          <a:p>
            <a:pPr eaLnBrk="1" hangingPunct="1"/>
            <a:r>
              <a:rPr lang="en-GB" dirty="0"/>
              <a:t>Multi-processing using subprocess</a:t>
            </a:r>
          </a:p>
        </p:txBody>
      </p:sp>
      <p:sp>
        <p:nvSpPr>
          <p:cNvPr id="9219" name="Rectangle 3"/>
          <p:cNvSpPr>
            <a:spLocks noGrp="1" noChangeArrowheads="1"/>
          </p:cNvSpPr>
          <p:nvPr>
            <p:ph type="body" sz="quarter" idx="13"/>
          </p:nvPr>
        </p:nvSpPr>
        <p:spPr>
          <a:xfrm>
            <a:off x="443922" y="1733108"/>
            <a:ext cx="7971208" cy="4348715"/>
          </a:xfrm>
        </p:spPr>
        <p:txBody>
          <a:bodyPr/>
          <a:lstStyle/>
          <a:p>
            <a:pPr>
              <a:lnSpc>
                <a:spcPct val="110000"/>
              </a:lnSpc>
              <a:spcBef>
                <a:spcPts val="600"/>
              </a:spcBef>
            </a:pPr>
            <a:r>
              <a:rPr lang="en-GB" sz="1800" b="1" dirty="0"/>
              <a:t>Unifying process creation:</a:t>
            </a:r>
          </a:p>
          <a:p>
            <a:pPr marL="449263" lvl="1">
              <a:lnSpc>
                <a:spcPct val="100000"/>
              </a:lnSpc>
              <a:spcBef>
                <a:spcPts val="600"/>
              </a:spcBef>
              <a:buFont typeface="Arial" panose="020B0604020202020204" pitchFamily="34" charset="0"/>
              <a:buChar char="•"/>
            </a:pPr>
            <a:r>
              <a:rPr lang="en-GB" sz="1800" dirty="0"/>
              <a:t>Cross-platform - to replace os.system() and os.spawn().</a:t>
            </a:r>
          </a:p>
          <a:p>
            <a:pPr marL="449263" lvl="1">
              <a:lnSpc>
                <a:spcPct val="100000"/>
              </a:lnSpc>
              <a:spcBef>
                <a:spcPts val="600"/>
              </a:spcBef>
              <a:buFont typeface="Arial" panose="020B0604020202020204" pitchFamily="34" charset="0"/>
              <a:buChar char="•"/>
            </a:pPr>
            <a:r>
              <a:rPr lang="en-GB" sz="1800" dirty="0"/>
              <a:t>Better control over input, output and errors</a:t>
            </a:r>
          </a:p>
          <a:p>
            <a:pPr>
              <a:lnSpc>
                <a:spcPct val="110000"/>
              </a:lnSpc>
              <a:spcBef>
                <a:spcPts val="600"/>
              </a:spcBef>
            </a:pPr>
            <a:r>
              <a:rPr lang="en-GB" sz="1800" b="1" dirty="0"/>
              <a:t>From Python 3.5, the preferred interface is:</a:t>
            </a:r>
          </a:p>
          <a:p>
            <a:pPr marL="449263" lvl="1">
              <a:lnSpc>
                <a:spcPct val="110000"/>
              </a:lnSpc>
              <a:spcBef>
                <a:spcPts val="600"/>
              </a:spcBef>
              <a:buFont typeface="Arial" panose="020B0604020202020204" pitchFamily="34" charset="0"/>
              <a:buChar char="•"/>
            </a:pPr>
            <a:r>
              <a:rPr lang="en-GB" sz="1800" b="1" dirty="0"/>
              <a:t>subprocess.run() </a:t>
            </a:r>
            <a:r>
              <a:rPr lang="en-GB" sz="1800" dirty="0"/>
              <a:t>for simple tasks</a:t>
            </a:r>
          </a:p>
          <a:p>
            <a:pPr marL="449263" lvl="1">
              <a:lnSpc>
                <a:spcPct val="110000"/>
              </a:lnSpc>
              <a:spcBef>
                <a:spcPts val="600"/>
              </a:spcBef>
              <a:buFont typeface="Arial" panose="020B0604020202020204" pitchFamily="34" charset="0"/>
              <a:buChar char="•"/>
            </a:pPr>
            <a:r>
              <a:rPr lang="en-GB" sz="1800" b="1" dirty="0"/>
              <a:t>subprocess.popen() </a:t>
            </a:r>
            <a:r>
              <a:rPr lang="en-GB" sz="1800" dirty="0"/>
              <a:t>for more complex tasks</a:t>
            </a:r>
          </a:p>
          <a:p>
            <a:pPr marL="449263" lvl="1">
              <a:lnSpc>
                <a:spcPct val="100000"/>
              </a:lnSpc>
              <a:spcBef>
                <a:spcPts val="600"/>
              </a:spcBef>
              <a:buFont typeface="Arial" panose="020B0604020202020204" pitchFamily="34" charset="0"/>
              <a:buChar char="•"/>
            </a:pPr>
            <a:r>
              <a:rPr lang="en-GB" sz="1800" dirty="0"/>
              <a:t>Returns a subprocess object.</a:t>
            </a:r>
          </a:p>
          <a:p>
            <a:pPr marL="449263" lvl="1">
              <a:lnSpc>
                <a:spcPct val="100000"/>
              </a:lnSpc>
              <a:spcBef>
                <a:spcPts val="600"/>
              </a:spcBef>
              <a:buFont typeface="Arial" panose="020B0604020202020204" pitchFamily="34" charset="0"/>
              <a:buChar char="•"/>
            </a:pPr>
            <a:r>
              <a:rPr lang="en-GB" sz="1800" dirty="0"/>
              <a:t>Parameters are discussed later.</a:t>
            </a:r>
          </a:p>
          <a:p>
            <a:pPr>
              <a:lnSpc>
                <a:spcPct val="110000"/>
              </a:lnSpc>
              <a:spcBef>
                <a:spcPts val="600"/>
              </a:spcBef>
            </a:pPr>
            <a:r>
              <a:rPr lang="en-GB" sz="1800" b="1" dirty="0"/>
              <a:t>Other shortcuts are available:</a:t>
            </a:r>
          </a:p>
          <a:p>
            <a:pPr marL="449263" lvl="1">
              <a:lnSpc>
                <a:spcPct val="100000"/>
              </a:lnSpc>
              <a:spcBef>
                <a:spcPts val="600"/>
              </a:spcBef>
              <a:buFont typeface="Arial" panose="020B0604020202020204" pitchFamily="34" charset="0"/>
              <a:buChar char="•"/>
            </a:pPr>
            <a:r>
              <a:rPr lang="en-GB" sz="1800" dirty="0"/>
              <a:t>call() ,check_call(), getoutput() and getstatusoutput (UNIX specific).</a:t>
            </a:r>
          </a:p>
          <a:p>
            <a:pPr>
              <a:lnSpc>
                <a:spcPct val="110000"/>
              </a:lnSpc>
              <a:spcBef>
                <a:spcPts val="600"/>
              </a:spcBef>
            </a:pPr>
            <a:r>
              <a:rPr lang="en-GB" sz="1800" b="1" dirty="0"/>
              <a:t>We discuss the </a:t>
            </a:r>
            <a:r>
              <a:rPr lang="en-GB" sz="1800" b="1" dirty="0">
                <a:latin typeface="Courier New" panose="02070309020205020404" pitchFamily="49" charset="0"/>
              </a:rPr>
              <a:t>multiprocessing</a:t>
            </a:r>
            <a:r>
              <a:rPr lang="en-GB" sz="1800" b="1" dirty="0"/>
              <a:t> package later:</a:t>
            </a:r>
          </a:p>
          <a:p>
            <a:pPr marL="449263" lvl="1">
              <a:lnSpc>
                <a:spcPct val="100000"/>
              </a:lnSpc>
              <a:spcBef>
                <a:spcPts val="600"/>
              </a:spcBef>
              <a:buFont typeface="Arial" panose="020B0604020202020204" pitchFamily="34" charset="0"/>
              <a:buChar char="•"/>
            </a:pPr>
            <a:r>
              <a:rPr lang="en-GB" sz="1800" dirty="0"/>
              <a:t>Runs processes in a similar way to threads.</a:t>
            </a:r>
          </a:p>
        </p:txBody>
      </p:sp>
      <p:sp>
        <p:nvSpPr>
          <p:cNvPr id="2" name="Slide Number Placeholder 1">
            <a:extLst>
              <a:ext uri="{FF2B5EF4-FFF2-40B4-BE49-F238E27FC236}">
                <a16:creationId xmlns:a16="http://schemas.microsoft.com/office/drawing/2014/main" id="{2D73CF41-79BA-3A6A-8D33-DFA644A84020}"/>
              </a:ext>
            </a:extLst>
          </p:cNvPr>
          <p:cNvSpPr>
            <a:spLocks noGrp="1"/>
          </p:cNvSpPr>
          <p:nvPr>
            <p:ph type="sldNum" sz="quarter" idx="12"/>
          </p:nvPr>
        </p:nvSpPr>
        <p:spPr/>
        <p:txBody>
          <a:bodyPr/>
          <a:lstStyle/>
          <a:p>
            <a:fld id="{EF892D59-8F09-EF4B-AD6D-DA609442F868}" type="slidenum">
              <a:rPr lang="en-GB" smtClean="0"/>
              <a:pPr/>
              <a:t>8</a:t>
            </a:fld>
            <a:endParaRPr lang="en-GB" dirty="0"/>
          </a:p>
        </p:txBody>
      </p:sp>
      <p:pic>
        <p:nvPicPr>
          <p:cNvPr id="4" name="Picture 3" descr="A bird wearing a hat and sunglasses&#10;&#10;AI-generated content may be incorrect.">
            <a:extLst>
              <a:ext uri="{FF2B5EF4-FFF2-40B4-BE49-F238E27FC236}">
                <a16:creationId xmlns:a16="http://schemas.microsoft.com/office/drawing/2014/main" id="{93EF8184-2C7F-03CE-73F0-3758469508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4982" y="2687782"/>
            <a:ext cx="2606942" cy="4185458"/>
          </a:xfrm>
          <a:prstGeom prst="rect">
            <a:avLst/>
          </a:prstGeom>
        </p:spPr>
      </p:pic>
    </p:spTree>
    <p:extLst>
      <p:ext uri="{BB962C8B-B14F-4D97-AF65-F5344CB8AC3E}">
        <p14:creationId xmlns:p14="http://schemas.microsoft.com/office/powerpoint/2010/main" val="3374673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Using subprocess.run()</a:t>
            </a:r>
          </a:p>
        </p:txBody>
      </p:sp>
      <p:sp>
        <p:nvSpPr>
          <p:cNvPr id="2" name="Text Placeholder 1"/>
          <p:cNvSpPr>
            <a:spLocks noGrp="1"/>
          </p:cNvSpPr>
          <p:nvPr>
            <p:ph sz="quarter" idx="4"/>
          </p:nvPr>
        </p:nvSpPr>
        <p:spPr/>
        <p:txBody>
          <a:bodyPr>
            <a:noAutofit/>
          </a:bodyPr>
          <a:lstStyle/>
          <a:p>
            <a:pPr marL="0" indent="0">
              <a:buNone/>
            </a:pPr>
            <a:r>
              <a:rPr lang="en-US" b="1" dirty="0">
                <a:solidFill>
                  <a:schemeClr val="tx1"/>
                </a:solidFill>
              </a:rPr>
              <a:t>Run a program and wait for it to complete.</a:t>
            </a:r>
          </a:p>
          <a:p>
            <a:pPr marL="266700" lvl="1" indent="-266700"/>
            <a:r>
              <a:rPr lang="en-US" sz="1800" dirty="0"/>
              <a:t>Added in Python 3.5 and is a wrapper around Popen.</a:t>
            </a:r>
          </a:p>
          <a:p>
            <a:pPr marL="266700" lvl="1" indent="-266700"/>
            <a:r>
              <a:rPr lang="en-US" sz="1800" dirty="0"/>
              <a:t>Syntax:</a:t>
            </a:r>
          </a:p>
          <a:p>
            <a:pPr marL="266700" lvl="1" indent="-266700"/>
            <a:endParaRPr lang="en-US" dirty="0"/>
          </a:p>
          <a:p>
            <a:pPr marL="266700" lvl="1" indent="-266700"/>
            <a:endParaRPr lang="en-US" dirty="0"/>
          </a:p>
          <a:p>
            <a:pPr marL="266700" lvl="1" indent="-266700"/>
            <a:endParaRPr lang="en-US" dirty="0"/>
          </a:p>
          <a:p>
            <a:pPr marL="266700" lvl="1" indent="-266700"/>
            <a:endParaRPr lang="en-US" dirty="0"/>
          </a:p>
          <a:p>
            <a:pPr marL="266700" lvl="1" indent="-266700"/>
            <a:endParaRPr lang="en-US" dirty="0"/>
          </a:p>
          <a:p>
            <a:pPr marL="266700" lvl="1" indent="-266700"/>
            <a:endParaRPr lang="en-US" dirty="0"/>
          </a:p>
          <a:p>
            <a:pPr marL="266700" lvl="1" indent="-266700"/>
            <a:endParaRPr lang="en-US" sz="2000" dirty="0"/>
          </a:p>
          <a:p>
            <a:pPr marL="266700" lvl="1" indent="-266700"/>
            <a:r>
              <a:rPr lang="en-US" sz="2000" dirty="0"/>
              <a:t>Returns a </a:t>
            </a:r>
            <a:r>
              <a:rPr lang="en-US" sz="2000" b="1" dirty="0"/>
              <a:t>subprocess.CompletedProcess </a:t>
            </a:r>
            <a:r>
              <a:rPr lang="en-US" sz="2000" dirty="0"/>
              <a:t>object.</a:t>
            </a:r>
          </a:p>
          <a:p>
            <a:pPr marL="714375" lvl="4" indent="-265113">
              <a:buFontTx/>
              <a:buChar char="‐"/>
            </a:pPr>
            <a:r>
              <a:rPr lang="en-US" b="1" dirty="0">
                <a:latin typeface="Courier New"/>
                <a:cs typeface="Courier New"/>
              </a:rPr>
              <a:t>returncode</a:t>
            </a:r>
          </a:p>
          <a:p>
            <a:pPr marL="714375" lvl="4" indent="-265113">
              <a:buFontTx/>
              <a:buChar char="‐"/>
            </a:pPr>
            <a:r>
              <a:rPr lang="en-US" sz="1800" b="1" dirty="0">
                <a:latin typeface="Courier New"/>
                <a:cs typeface="Courier New"/>
              </a:rPr>
              <a:t>stdout</a:t>
            </a:r>
            <a:r>
              <a:rPr lang="en-US" sz="1800" dirty="0"/>
              <a:t>		only if routed to a PIPE (see later)</a:t>
            </a:r>
          </a:p>
          <a:p>
            <a:pPr marL="714375" lvl="4" indent="-265113">
              <a:buFontTx/>
              <a:buChar char="‐"/>
            </a:pPr>
            <a:r>
              <a:rPr lang="en-US" sz="1800" b="1" dirty="0">
                <a:latin typeface="Courier New"/>
                <a:cs typeface="Courier New"/>
              </a:rPr>
              <a:t>stderr</a:t>
            </a:r>
            <a:r>
              <a:rPr lang="en-US" sz="1800" dirty="0"/>
              <a:t>		only if routed to a PIPE (see later)</a:t>
            </a:r>
            <a:endParaRPr lang="en-US" dirty="0">
              <a:solidFill>
                <a:schemeClr val="tx1"/>
              </a:solidFill>
            </a:endParaRPr>
          </a:p>
        </p:txBody>
      </p:sp>
      <p:sp>
        <p:nvSpPr>
          <p:cNvPr id="6" name="Slide Number Placeholder 5">
            <a:extLst>
              <a:ext uri="{FF2B5EF4-FFF2-40B4-BE49-F238E27FC236}">
                <a16:creationId xmlns:a16="http://schemas.microsoft.com/office/drawing/2014/main" id="{F72D7DFF-1136-B31B-87E3-01A0853A48E7}"/>
              </a:ext>
            </a:extLst>
          </p:cNvPr>
          <p:cNvSpPr>
            <a:spLocks noGrp="1"/>
          </p:cNvSpPr>
          <p:nvPr>
            <p:ph type="sldNum" sz="quarter" idx="12"/>
          </p:nvPr>
        </p:nvSpPr>
        <p:spPr/>
        <p:txBody>
          <a:bodyPr/>
          <a:lstStyle/>
          <a:p>
            <a:fld id="{EF892D59-8F09-EF4B-AD6D-DA609442F868}" type="slidenum">
              <a:rPr lang="en-GB" smtClean="0"/>
              <a:pPr/>
              <a:t>9</a:t>
            </a:fld>
            <a:endParaRPr lang="en-GB" dirty="0"/>
          </a:p>
        </p:txBody>
      </p:sp>
      <p:sp>
        <p:nvSpPr>
          <p:cNvPr id="4" name="TextBox 3"/>
          <p:cNvSpPr txBox="1"/>
          <p:nvPr/>
        </p:nvSpPr>
        <p:spPr>
          <a:xfrm>
            <a:off x="785902" y="2673304"/>
            <a:ext cx="8417150" cy="369332"/>
          </a:xfrm>
          <a:prstGeom prst="rect">
            <a:avLst/>
          </a:prstGeom>
          <a:solidFill>
            <a:schemeClr val="bg1"/>
          </a:solidFill>
          <a:ln>
            <a:solidFill>
              <a:srgbClr val="000000"/>
            </a:solidFill>
          </a:ln>
          <a:effectLst>
            <a:outerShdw blurRad="50800" dist="38100" dir="2700000" algn="tl" rotWithShape="0">
              <a:prstClr val="black">
                <a:alpha val="40000"/>
              </a:prstClr>
            </a:outerShdw>
          </a:effectLst>
        </p:spPr>
        <p:txBody>
          <a:bodyPr wrap="square" rtlCol="0">
            <a:spAutoFit/>
          </a:bodyPr>
          <a:lstStyle/>
          <a:p>
            <a:r>
              <a:rPr lang="en-US" dirty="0">
                <a:latin typeface="Courier New"/>
                <a:cs typeface="Courier New"/>
              </a:rPr>
              <a:t>run(*args, input=None, timeout=None, check=False, **kwargs)</a:t>
            </a:r>
          </a:p>
        </p:txBody>
      </p:sp>
      <p:sp>
        <p:nvSpPr>
          <p:cNvPr id="5" name="TextBox 4"/>
          <p:cNvSpPr txBox="1"/>
          <p:nvPr/>
        </p:nvSpPr>
        <p:spPr>
          <a:xfrm>
            <a:off x="785902" y="3144865"/>
            <a:ext cx="8417150" cy="1631216"/>
          </a:xfrm>
          <a:prstGeom prst="rect">
            <a:avLst/>
          </a:prstGeom>
          <a:solidFill>
            <a:schemeClr val="bg1">
              <a:lumMod val="95000"/>
            </a:schemeClr>
          </a:solidFill>
          <a:ln>
            <a:solidFill>
              <a:srgbClr val="000000"/>
            </a:solidFill>
          </a:ln>
          <a:effectLst>
            <a:outerShdw blurRad="50800" dist="38100" dir="2700000" algn="tl" rotWithShape="0">
              <a:prstClr val="black">
                <a:alpha val="40000"/>
              </a:prstClr>
            </a:outerShdw>
          </a:effectLst>
        </p:spPr>
        <p:txBody>
          <a:bodyPr wrap="square" rtlCol="0">
            <a:spAutoFit/>
          </a:bodyPr>
          <a:lstStyle/>
          <a:p>
            <a:r>
              <a:rPr lang="en-US" sz="1600" b="1" dirty="0">
                <a:latin typeface="Courier New" pitchFamily="49" charset="0"/>
                <a:cs typeface="Courier New" pitchFamily="49" charset="0"/>
              </a:rPr>
              <a:t>args</a:t>
            </a:r>
            <a:r>
              <a:rPr lang="en-US" sz="1600" dirty="0">
                <a:latin typeface="Courier New" pitchFamily="49" charset="0"/>
                <a:cs typeface="Courier New" pitchFamily="49" charset="0"/>
              </a:rPr>
              <a:t>		</a:t>
            </a:r>
            <a:r>
              <a:rPr lang="en-GB" sz="1600" dirty="0">
                <a:latin typeface="Arial" panose="020B0604020202020204" pitchFamily="34" charset="0"/>
                <a:cs typeface="Arial" panose="020B0604020202020204" pitchFamily="34" charset="0"/>
              </a:rPr>
              <a:t>Command-line to execute (a sequence)</a:t>
            </a:r>
            <a:r>
              <a:rPr lang="en-US" sz="1600" dirty="0">
                <a:latin typeface="Courier New" pitchFamily="49" charset="0"/>
                <a:cs typeface="Courier New" pitchFamily="49" charset="0"/>
              </a:rPr>
              <a:t>	</a:t>
            </a:r>
          </a:p>
          <a:p>
            <a:r>
              <a:rPr lang="en-US" sz="1600" b="1" dirty="0">
                <a:latin typeface="Courier New" pitchFamily="49" charset="0"/>
                <a:cs typeface="Courier New" pitchFamily="49" charset="0"/>
              </a:rPr>
              <a:t>input</a:t>
            </a:r>
            <a:r>
              <a:rPr lang="en-US" sz="1600" dirty="0">
                <a:latin typeface="Courier New" pitchFamily="49" charset="0"/>
                <a:cs typeface="Courier New" pitchFamily="49" charset="0"/>
              </a:rPr>
              <a:t>		</a:t>
            </a:r>
            <a:r>
              <a:rPr lang="en-US" sz="1600" dirty="0">
                <a:latin typeface="Arial"/>
                <a:cs typeface="Arial"/>
              </a:rPr>
              <a:t>Data to be passed to stdin of the program</a:t>
            </a:r>
          </a:p>
          <a:p>
            <a:r>
              <a:rPr lang="en-US" sz="1600" b="1" dirty="0">
                <a:latin typeface="Courier New" pitchFamily="49" charset="0"/>
                <a:cs typeface="Courier New" pitchFamily="49" charset="0"/>
              </a:rPr>
              <a:t>timeout</a:t>
            </a:r>
            <a:r>
              <a:rPr lang="en-US" sz="1600" dirty="0">
                <a:latin typeface="Courier New" pitchFamily="49" charset="0"/>
                <a:cs typeface="Courier New" pitchFamily="49" charset="0"/>
              </a:rPr>
              <a:t>		</a:t>
            </a:r>
            <a:r>
              <a:rPr lang="en-US" sz="1600" dirty="0">
                <a:latin typeface="Arial" panose="020B0604020202020204" pitchFamily="34" charset="0"/>
                <a:cs typeface="Arial" panose="020B0604020202020204" pitchFamily="34" charset="0"/>
              </a:rPr>
              <a:t>A timeout value in seconds</a:t>
            </a:r>
            <a:r>
              <a:rPr lang="en-US" sz="1600" dirty="0">
                <a:cs typeface="Courier New" pitchFamily="49" charset="0"/>
              </a:rPr>
              <a:t>.  </a:t>
            </a:r>
          </a:p>
          <a:p>
            <a:r>
              <a:rPr lang="en-US" sz="1600" dirty="0">
                <a:cs typeface="Courier New" pitchFamily="49" charset="0"/>
              </a:rPr>
              <a:t>		</a:t>
            </a:r>
            <a:r>
              <a:rPr lang="en-US" sz="1600" dirty="0">
                <a:latin typeface="Arial" panose="020B0604020202020204" pitchFamily="34" charset="0"/>
                <a:cs typeface="Arial" panose="020B0604020202020204" pitchFamily="34" charset="0"/>
              </a:rPr>
              <a:t>Raise a subprocess.TimeoutExpired exception if exceeded</a:t>
            </a:r>
          </a:p>
          <a:p>
            <a:r>
              <a:rPr lang="en-US" sz="1600" b="1" dirty="0">
                <a:latin typeface="Courier New" pitchFamily="49" charset="0"/>
                <a:cs typeface="Courier New" pitchFamily="49" charset="0"/>
              </a:rPr>
              <a:t>check</a:t>
            </a:r>
            <a:r>
              <a:rPr lang="en-US" sz="1600" dirty="0">
                <a:latin typeface="Courier New" pitchFamily="49" charset="0"/>
                <a:cs typeface="Courier New" pitchFamily="49" charset="0"/>
              </a:rPr>
              <a:t>		</a:t>
            </a:r>
            <a:r>
              <a:rPr lang="en-US" sz="1600" dirty="0">
                <a:latin typeface="Arial"/>
                <a:cs typeface="Arial"/>
              </a:rPr>
              <a:t>If True, raise a subprocess.CalledProcessError if exit code != 0 </a:t>
            </a:r>
            <a:r>
              <a:rPr lang="en-US" sz="1600" b="1" dirty="0">
                <a:latin typeface="Courier New" pitchFamily="49" charset="0"/>
                <a:cs typeface="Courier New" pitchFamily="49" charset="0"/>
              </a:rPr>
              <a:t>kwargs</a:t>
            </a:r>
            <a:r>
              <a:rPr lang="en-US" sz="1600" dirty="0">
                <a:latin typeface="Courier New" pitchFamily="49" charset="0"/>
                <a:cs typeface="Courier New" pitchFamily="49" charset="0"/>
              </a:rPr>
              <a:t>		</a:t>
            </a:r>
            <a:r>
              <a:rPr lang="en-US" sz="1600" dirty="0">
                <a:latin typeface="Arial"/>
                <a:cs typeface="Arial"/>
              </a:rPr>
              <a:t>Optional Popen arguments (see later)</a:t>
            </a:r>
          </a:p>
        </p:txBody>
      </p:sp>
    </p:spTree>
    <p:extLst>
      <p:ext uri="{BB962C8B-B14F-4D97-AF65-F5344CB8AC3E}">
        <p14:creationId xmlns:p14="http://schemas.microsoft.com/office/powerpoint/2010/main" val="942041263"/>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Master">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75BAD9D95F28D4EB8D45E8498D5AAA1" ma:contentTypeVersion="15" ma:contentTypeDescription="Create a new document." ma:contentTypeScope="" ma:versionID="dd342008104879ec76703fa921339524">
  <xsd:schema xmlns:xsd="http://www.w3.org/2001/XMLSchema" xmlns:xs="http://www.w3.org/2001/XMLSchema" xmlns:p="http://schemas.microsoft.com/office/2006/metadata/properties" xmlns:ns2="c319d61d-2005-46c1-b745-2d154ed3822a" xmlns:ns3="1b5d0ff9-ddc4-429e-a7d9-b8b8a70810cc" targetNamespace="http://schemas.microsoft.com/office/2006/metadata/properties" ma:root="true" ma:fieldsID="4ff0c33e32c6cbd974369c54ac636b28" ns2:_="" ns3:_="">
    <xsd:import namespace="c319d61d-2005-46c1-b745-2d154ed3822a"/>
    <xsd:import namespace="1b5d0ff9-ddc4-429e-a7d9-b8b8a70810c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ItemType" minOccurs="0"/>
                <xsd:element ref="ns2:MediaServiceAutoKeyPoints" minOccurs="0"/>
                <xsd:element ref="ns2:MediaServiceKeyPoints" minOccurs="0"/>
                <xsd:element ref="ns2:MediaServiceObjectDetectorVersions" minOccurs="0"/>
                <xsd:element ref="ns2:MediaServiceSearchPropertie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19d61d-2005-46c1-b745-2d154ed382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ItemType" ma:index="15" nillable="true" ma:displayName="ItemType" ma:description="Choose item type" ma:format="Dropdown" ma:internalName="ItemType">
      <xsd:simpleType>
        <xsd:restriction base="dms:Choice">
          <xsd:enumeration value="Logo"/>
          <xsd:enumeration value="Choice 2"/>
          <xsd:enumeration value="Choice 3"/>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b5d0ff9-ddc4-429e-a7d9-b8b8a70810cc"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a4874b9e-ab9b-4956-b4e5-6ad56a549818}" ma:internalName="TaxCatchAll" ma:showField="CatchAllData" ma:web="1b5d0ff9-ddc4-429e-a7d9-b8b8a70810c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1b5d0ff9-ddc4-429e-a7d9-b8b8a70810cc" xsi:nil="true"/>
    <lcf76f155ced4ddcb4097134ff3c332f xmlns="c319d61d-2005-46c1-b745-2d154ed3822a">
      <Terms xmlns="http://schemas.microsoft.com/office/infopath/2007/PartnerControls"/>
    </lcf76f155ced4ddcb4097134ff3c332f>
    <ItemType xmlns="c319d61d-2005-46c1-b745-2d154ed3822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6328C4D-C84C-4E1C-A543-F58A44AF8E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19d61d-2005-46c1-b745-2d154ed3822a"/>
    <ds:schemaRef ds:uri="1b5d0ff9-ddc4-429e-a7d9-b8b8a70810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 ds:uri="ae7a5ef5-f60e-4918-a47e-25aad02606cf"/>
    <ds:schemaRef ds:uri="35c74202-6262-43ee-80e5-eb97de261190"/>
    <ds:schemaRef ds:uri="1b5d0ff9-ddc4-429e-a7d9-b8b8a70810cc"/>
    <ds:schemaRef ds:uri="c319d61d-2005-46c1-b745-2d154ed3822a"/>
  </ds:schemaRefs>
</ds:datastoreItem>
</file>

<file path=customXml/itemProps3.xml><?xml version="1.0" encoding="utf-8"?>
<ds:datastoreItem xmlns:ds="http://schemas.openxmlformats.org/officeDocument/2006/customXml" ds:itemID="{E0CF5967-01BD-40C1-B1E3-8E6CDE2BF8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19416</TotalTime>
  <Words>8983</Words>
  <Application>Microsoft Office PowerPoint</Application>
  <PresentationFormat>Widescreen</PresentationFormat>
  <Paragraphs>831</Paragraphs>
  <Slides>31</Slides>
  <Notes>31</Notes>
  <HiddenSlides>2</HiddenSlides>
  <MMClips>0</MMClips>
  <ScaleCrop>false</ScaleCrop>
  <HeadingPairs>
    <vt:vector size="6" baseType="variant">
      <vt:variant>
        <vt:lpstr>Fonts Used</vt:lpstr>
      </vt:variant>
      <vt:variant>
        <vt:i4>9</vt:i4>
      </vt:variant>
      <vt:variant>
        <vt:lpstr>Theme</vt:lpstr>
      </vt:variant>
      <vt:variant>
        <vt:i4>19</vt:i4>
      </vt:variant>
      <vt:variant>
        <vt:lpstr>Slide Titles</vt:lpstr>
      </vt:variant>
      <vt:variant>
        <vt:i4>31</vt:i4>
      </vt:variant>
    </vt:vector>
  </HeadingPairs>
  <TitlesOfParts>
    <vt:vector size="59" baseType="lpstr">
      <vt:lpstr>Consolas</vt:lpstr>
      <vt:lpstr>Montserrat Black</vt:lpstr>
      <vt:lpstr>Montserrat</vt:lpstr>
      <vt:lpstr>Wingdings</vt:lpstr>
      <vt:lpstr>Figtree</vt:lpstr>
      <vt:lpstr>Arial</vt:lpstr>
      <vt:lpstr>Aptos</vt:lpstr>
      <vt:lpstr>Figtree Light</vt:lpstr>
      <vt:lpstr>Courier New</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Master</vt:lpstr>
      <vt:lpstr>Appendix 3 – Multiprocessing and Multi-Threading</vt:lpstr>
      <vt:lpstr>PowerPoint Presentation</vt:lpstr>
      <vt:lpstr>Multiprocessing Vs Multi-Threading</vt:lpstr>
      <vt:lpstr>Multiprocessing </vt:lpstr>
      <vt:lpstr>Getting started..</vt:lpstr>
      <vt:lpstr>Multi-processing using os</vt:lpstr>
      <vt:lpstr>Examples using os</vt:lpstr>
      <vt:lpstr>Multi-processing using subprocess</vt:lpstr>
      <vt:lpstr>Using subprocess.run()</vt:lpstr>
      <vt:lpstr>Example - running a basic subprocess</vt:lpstr>
      <vt:lpstr>Example - Capturing the Output</vt:lpstr>
      <vt:lpstr>Example - Passing Data into stdin</vt:lpstr>
      <vt:lpstr>The subprocess.Popen class parameters</vt:lpstr>
      <vt:lpstr>Multi-threading – the Basics</vt:lpstr>
      <vt:lpstr>Multi-threading – the basics</vt:lpstr>
      <vt:lpstr>Example using threading module</vt:lpstr>
      <vt:lpstr>Example using threading module</vt:lpstr>
      <vt:lpstr>Synchronisation objects in threading</vt:lpstr>
      <vt:lpstr>Example using Threading Locks</vt:lpstr>
      <vt:lpstr>Global Interpreter Lock - GIL</vt:lpstr>
      <vt:lpstr>Using the multiprocessing module</vt:lpstr>
      <vt:lpstr>Queue objects</vt:lpstr>
      <vt:lpstr>Summary</vt:lpstr>
      <vt:lpstr>An intro to Asyncio</vt:lpstr>
      <vt:lpstr>Programming models</vt:lpstr>
      <vt:lpstr>Where does asyncio fit on?</vt:lpstr>
      <vt:lpstr>Where does asyncio fit on?</vt:lpstr>
      <vt:lpstr>asyncio - look and feel of concurrency</vt:lpstr>
      <vt:lpstr>Example using asyncio</vt:lpstr>
      <vt:lpstr>Example waiting for external data</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Cameron, Donald</cp:lastModifiedBy>
  <cp:revision>45</cp:revision>
  <dcterms:created xsi:type="dcterms:W3CDTF">2024-06-24T11:44:08Z</dcterms:created>
  <dcterms:modified xsi:type="dcterms:W3CDTF">2025-11-06T17:17:27Z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